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4"/>
  </p:notesMasterIdLst>
  <p:handoutMasterIdLst>
    <p:handoutMasterId r:id="rId15"/>
  </p:handoutMasterIdLst>
  <p:sldIdLst>
    <p:sldId id="256" r:id="rId2"/>
    <p:sldId id="270" r:id="rId3"/>
    <p:sldId id="292" r:id="rId4"/>
    <p:sldId id="293" r:id="rId5"/>
    <p:sldId id="295" r:id="rId6"/>
    <p:sldId id="296" r:id="rId7"/>
    <p:sldId id="294" r:id="rId8"/>
    <p:sldId id="297" r:id="rId9"/>
    <p:sldId id="298" r:id="rId10"/>
    <p:sldId id="299" r:id="rId11"/>
    <p:sldId id="300" r:id="rId12"/>
    <p:sldId id="301" r:id="rId13"/>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031" autoAdjust="0"/>
  </p:normalViewPr>
  <p:slideViewPr>
    <p:cSldViewPr>
      <p:cViewPr varScale="1">
        <p:scale>
          <a:sx n="103" d="100"/>
          <a:sy n="103" d="100"/>
        </p:scale>
        <p:origin x="-20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6627"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6628"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6629"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E839B86B-514B-4A5B-8A81-05A2C2AC0582}"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eaLnBrk="0" hangingPunct="0">
              <a:defRPr sz="1200"/>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eaLnBrk="0" hangingPunct="0">
              <a:defRPr sz="1200"/>
            </a:lvl1pPr>
          </a:lstStyle>
          <a:p>
            <a:pPr>
              <a:defRPr/>
            </a:pPr>
            <a:fld id="{4F67A29C-BB14-4A1D-BABD-7D5AF574AD5E}" type="datetimeFigureOut">
              <a:rPr lang="en-US"/>
              <a:pPr>
                <a:defRPr/>
              </a:pPr>
              <a:t>2/19/2013</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eaLnBrk="0" hangingPunct="0">
              <a:defRPr sz="1200"/>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eaLnBrk="0" hangingPunct="0">
              <a:defRPr sz="1200"/>
            </a:lvl1pPr>
          </a:lstStyle>
          <a:p>
            <a:pPr>
              <a:defRPr/>
            </a:pPr>
            <a:fld id="{137A7D4E-9EBD-48F1-92BD-F43F3658689A}"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TextEdit="1"/>
          </p:cNvSpPr>
          <p:nvPr>
            <p:ph type="sldImg"/>
          </p:nvPr>
        </p:nvSpPr>
        <p:spPr bwMode="auto">
          <a:noFill/>
          <a:ln>
            <a:solidFill>
              <a:srgbClr val="000000"/>
            </a:solidFill>
            <a:miter lim="800000"/>
            <a:headEnd/>
            <a:tailEnd/>
          </a:ln>
        </p:spPr>
      </p:sp>
      <p:sp>
        <p:nvSpPr>
          <p:cNvPr id="38915" name="Rectangle 3"/>
          <p:cNvSpPr>
            <a:spLocks noGrp="1"/>
          </p:cNvSpPr>
          <p:nvPr>
            <p:ph type="body" idx="1"/>
          </p:nvPr>
        </p:nvSpPr>
        <p:spPr bwMode="auto"/>
        <p:txBody>
          <a:bodyPr wrap="square" numCol="1" anchor="t" anchorCtr="0" compatLnSpc="1">
            <a:prstTxWarp prst="textNoShape">
              <a:avLst/>
            </a:prstTxWarp>
          </a:bodyPr>
          <a:lstStyle/>
          <a:p>
            <a:pPr>
              <a:defRPr/>
            </a:pPr>
            <a:r>
              <a:rPr lang="en-US" smtClean="0">
                <a:effectLst>
                  <a:outerShdw blurRad="38100" dist="38100" dir="2700000" algn="tl">
                    <a:srgbClr val="C0C0C0"/>
                  </a:outerShdw>
                </a:effectLst>
              </a:rPr>
              <a:t>It is the Safe Passage sub-committee’s consensus that the Detroit Public Schools (DPS) look at adopting some of the best practices initiated by other schools districts.  </a:t>
            </a:r>
          </a:p>
          <a:p>
            <a:pPr>
              <a:defRPr/>
            </a:pPr>
            <a:endParaRPr lang="en-US" smtClean="0">
              <a:effectLst>
                <a:outerShdw blurRad="38100" dist="38100" dir="2700000" algn="tl">
                  <a:srgbClr val="C0C0C0"/>
                </a:outerShdw>
              </a:effectLst>
            </a:endParaRPr>
          </a:p>
          <a:p>
            <a:pPr>
              <a:defRPr/>
            </a:pPr>
            <a:r>
              <a:rPr lang="en-US" smtClean="0">
                <a:effectLst>
                  <a:outerShdw blurRad="38100" dist="38100" dir="2700000" algn="tl">
                    <a:srgbClr val="C0C0C0"/>
                  </a:outerShdw>
                </a:effectLst>
              </a:rPr>
              <a:t>		It is agreed that the best outcomes are from middle and high schools were community service, mentoring and mediation programs are available. We recommend a strategy that establishes a social environment that promotes safety and prevents disruptive behavior, violence and insubordination.</a:t>
            </a:r>
          </a:p>
          <a:p>
            <a:pPr>
              <a:defRPr/>
            </a:pPr>
            <a:r>
              <a:rPr lang="en-US" smtClean="0">
                <a:effectLst>
                  <a:outerShdw blurRad="38100" dist="38100" dir="2700000" algn="tl">
                    <a:srgbClr val="C0C0C0"/>
                  </a:outerShdw>
                </a:effectLst>
              </a:rPr>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p:txBody>
          <a:bodyPr wrap="square" numCol="1" anchor="t" anchorCtr="0" compatLnSpc="1">
            <a:prstTxWarp prst="textNoShape">
              <a:avLst/>
            </a:prstTxWarp>
          </a:bodyPr>
          <a:lstStyle/>
          <a:p>
            <a:pPr eaLnBrk="1" hangingPunct="1">
              <a:spcBef>
                <a:spcPct val="0"/>
              </a:spcBef>
              <a:defRPr/>
            </a:pPr>
            <a:r>
              <a:rPr lang="en-US" smtClean="0"/>
              <a:t>The drop-out in 2009, was 38% which has contributed to the Pipeline prisoner theory.  The Pipeline theory is that as the drop out rate increases, it increase the chances of a student entering the criminal justice system.</a:t>
            </a:r>
          </a:p>
          <a:p>
            <a:pPr eaLnBrk="1" hangingPunct="1">
              <a:spcBef>
                <a:spcPct val="0"/>
              </a:spcBef>
              <a:defRPr/>
            </a:pPr>
            <a:endParaRPr lang="en-US" smtClean="0"/>
          </a:p>
          <a:p>
            <a:pPr eaLnBrk="1" hangingPunct="1">
              <a:spcBef>
                <a:spcPct val="0"/>
              </a:spcBef>
              <a:defRPr/>
            </a:pPr>
            <a:r>
              <a:rPr lang="en-US" smtClean="0">
                <a:effectLst>
                  <a:outerShdw blurRad="38100" dist="38100" dir="2700000" algn="tl">
                    <a:srgbClr val="C0C0C0"/>
                  </a:outerShdw>
                </a:effectLst>
              </a:rPr>
              <a:t>Scientific evidence offer little to suggest that suspensions and expulsions are effective in reducing school violence or increasing school safety.</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78219B9-AED2-429F-AFDE-6228A95C606C}" type="slidenum">
              <a:rPr lang="en-US" smtClean="0"/>
              <a:pPr/>
              <a:t>4</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p:txBody>
          <a:bodyPr wrap="square" numCol="1" anchor="t" anchorCtr="0" compatLnSpc="1">
            <a:prstTxWarp prst="textNoShape">
              <a:avLst/>
            </a:prstTxWarp>
          </a:bodyPr>
          <a:lstStyle/>
          <a:p>
            <a:pPr eaLnBrk="1" hangingPunct="1">
              <a:spcBef>
                <a:spcPct val="0"/>
              </a:spcBef>
              <a:defRPr/>
            </a:pPr>
            <a:r>
              <a:rPr lang="en-US" b="1" smtClean="0"/>
              <a:t>Policy Implications for Schools:</a:t>
            </a:r>
          </a:p>
          <a:p>
            <a:pPr eaLnBrk="1" hangingPunct="1">
              <a:spcBef>
                <a:spcPct val="0"/>
              </a:spcBef>
              <a:defRPr/>
            </a:pPr>
            <a:r>
              <a:rPr lang="en-US" smtClean="0"/>
              <a:t>Resource Coordinating Team (RCT) guidance document on DPS behavior management techniques provided in the Code of Conduct.  Programs assistance by:  Children’s Aid Society, Goodwin Consulting/ Made Men, (Mediation &amp; Mentoring) and International Restorative Practices</a:t>
            </a:r>
          </a:p>
          <a:p>
            <a:pPr eaLnBrk="1" hangingPunct="1">
              <a:spcBef>
                <a:spcPct val="0"/>
              </a:spcBef>
              <a:defRPr/>
            </a:pPr>
            <a:endParaRPr lang="en-US" smtClean="0"/>
          </a:p>
          <a:p>
            <a:pPr eaLnBrk="1" hangingPunct="1">
              <a:spcBef>
                <a:spcPct val="0"/>
              </a:spcBef>
              <a:defRPr/>
            </a:pPr>
            <a:r>
              <a:rPr lang="en-US" b="1" smtClean="0"/>
              <a:t>Enabling Legislation:</a:t>
            </a:r>
          </a:p>
          <a:p>
            <a:pPr eaLnBrk="1" hangingPunct="1">
              <a:spcBef>
                <a:spcPct val="0"/>
              </a:spcBef>
              <a:defRPr/>
            </a:pPr>
            <a:r>
              <a:rPr lang="en-US" sz="2400" smtClean="0">
                <a:effectLst>
                  <a:outerShdw blurRad="38100" dist="38100" dir="2700000" algn="tl">
                    <a:srgbClr val="C0C0C0"/>
                  </a:outerShdw>
                </a:effectLst>
              </a:rPr>
              <a:t>No Child Left behind (NCLB) legislation Title IV Part A, section 4126</a:t>
            </a:r>
          </a:p>
          <a:p>
            <a:pPr eaLnBrk="1" hangingPunct="1">
              <a:spcBef>
                <a:spcPct val="0"/>
              </a:spcBef>
              <a:defRPr/>
            </a:pPr>
            <a:r>
              <a:rPr lang="en-US" smtClean="0"/>
              <a:t>The purpose is to provide opportunities for communities to establish or expand activities in the community learning centers that provide: Programs for suspended and expelled students to perform community service, Opportunities for academic enrichment, including tutorial services for students who attend low-performing schools, to meet State and local student achievement standards in core academic subjects e.g., reading and mathematics.</a:t>
            </a:r>
          </a:p>
          <a:p>
            <a:pPr eaLnBrk="1" hangingPunct="1">
              <a:spcBef>
                <a:spcPct val="0"/>
              </a:spcBef>
              <a:defRPr/>
            </a:pPr>
            <a:endParaRPr lang="en-US"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A3C5622-8ACB-4862-9965-3C309595B905}"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Priorities:</a:t>
            </a:r>
          </a:p>
          <a:p>
            <a:pPr eaLnBrk="1" hangingPunct="1">
              <a:spcBef>
                <a:spcPct val="0"/>
              </a:spcBef>
            </a:pPr>
            <a:r>
              <a:rPr lang="en-US" smtClean="0"/>
              <a:t>It is the goal of the State Board of Education and the Governor’s Office to make funds available for high quality programs that require students who are suspended/expelled to participate in community service programs.  Programs applying for the community service program funds must align with the below priorities of the State Board of Education:</a:t>
            </a:r>
          </a:p>
          <a:p>
            <a:pPr eaLnBrk="1" hangingPunct="1">
              <a:spcBef>
                <a:spcPct val="0"/>
              </a:spcBef>
            </a:pPr>
            <a:r>
              <a:rPr lang="en-US" b="1" smtClean="0"/>
              <a:t>Alternate placement of suspended and expelled students </a:t>
            </a:r>
            <a:r>
              <a:rPr lang="en-US" smtClean="0"/>
              <a:t> into alternative learning programs because these are extremely high-risk individuals for school failure and dropping-out. </a:t>
            </a:r>
            <a:endParaRPr lang="en-US" b="1" smtClean="0"/>
          </a:p>
          <a:p>
            <a:pPr eaLnBrk="1" hangingPunct="1">
              <a:spcBef>
                <a:spcPct val="0"/>
              </a:spcBef>
            </a:pPr>
            <a:endParaRPr lang="en-US" smtClean="0"/>
          </a:p>
          <a:p>
            <a:pPr eaLnBrk="1" hangingPunct="1">
              <a:spcBef>
                <a:spcPct val="0"/>
              </a:spcBef>
            </a:pPr>
            <a:r>
              <a:rPr lang="en-US" b="1" smtClean="0"/>
              <a:t>Roles:</a:t>
            </a:r>
          </a:p>
          <a:p>
            <a:pPr eaLnBrk="1" hangingPunct="1">
              <a:spcBef>
                <a:spcPct val="0"/>
              </a:spcBef>
            </a:pPr>
            <a:r>
              <a:rPr lang="en-US" smtClean="0"/>
              <a:t>Safe Passage sub-committee and DPS plan to adopt some of the best practices initiated by other school districts. Some of the best practices included: community service, mentoring and mediation programs.  North Carolina implemented a program called Project Ease which encouraged staff development, parental involvement and alternative placement(community service). The largest of their schools had enrollment of 1,104 students, and the average student of teacher ratio was 17:1.  </a:t>
            </a:r>
          </a:p>
          <a:p>
            <a:pPr eaLnBrk="1" hangingPunct="1">
              <a:spcBef>
                <a:spcPct val="0"/>
              </a:spcBef>
            </a:pPr>
            <a:endParaRPr lang="en-US" smtClean="0"/>
          </a:p>
          <a:p>
            <a:pPr eaLnBrk="1" hangingPunct="1">
              <a:spcBef>
                <a:spcPct val="0"/>
              </a:spcBef>
            </a:pPr>
            <a:r>
              <a:rPr lang="en-US" smtClean="0"/>
              <a:t>The findings show that from 2007-08 to 2008-09, the number of reportable acts of crimes or violence decreased by 1.4%.  Due to the daily average attendance, the rate of issues reported (per 1000 students) decreased by 3.3%.</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A821FD4-3B09-4613-B306-3C8E0FCF9816}" type="slidenum">
              <a:rPr lang="en-US" smtClean="0"/>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G.R.E.A.T (Gang Resistance Education and Training):  </a:t>
            </a:r>
          </a:p>
          <a:p>
            <a:pPr eaLnBrk="1" hangingPunct="1">
              <a:spcBef>
                <a:spcPct val="0"/>
              </a:spcBef>
            </a:pPr>
            <a:r>
              <a:rPr lang="en-US" smtClean="0"/>
              <a:t>A program intended to immunize against delinquency, youth violence and gang membership.</a:t>
            </a:r>
          </a:p>
          <a:p>
            <a:pPr eaLnBrk="1" hangingPunct="1">
              <a:spcBef>
                <a:spcPct val="0"/>
              </a:spcBef>
            </a:pPr>
            <a:endParaRPr lang="en-US" smtClean="0"/>
          </a:p>
          <a:p>
            <a:pPr eaLnBrk="1" hangingPunct="1">
              <a:spcBef>
                <a:spcPct val="0"/>
              </a:spcBef>
            </a:pPr>
            <a:r>
              <a:rPr lang="en-US" b="1" smtClean="0"/>
              <a:t>Project Sentry(Middle and High School):</a:t>
            </a:r>
          </a:p>
          <a:p>
            <a:pPr eaLnBrk="1" hangingPunct="1">
              <a:spcBef>
                <a:spcPct val="0"/>
              </a:spcBef>
            </a:pPr>
            <a:r>
              <a:rPr lang="en-US" smtClean="0"/>
              <a:t>A project were medical professionals, law enforcement, social services personnel, prosecutors and other groups use  </a:t>
            </a:r>
          </a:p>
          <a:p>
            <a:pPr eaLnBrk="1" hangingPunct="1">
              <a:spcBef>
                <a:spcPct val="0"/>
              </a:spcBef>
            </a:pPr>
            <a:r>
              <a:rPr lang="en-US" smtClean="0"/>
              <a:t>resources to reach and educate youth on problems related to gun and gang violence.</a:t>
            </a:r>
          </a:p>
          <a:p>
            <a:pPr eaLnBrk="1" hangingPunct="1">
              <a:spcBef>
                <a:spcPct val="0"/>
              </a:spcBef>
            </a:pPr>
            <a:endParaRPr lang="en-US"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36EFB3E-9D8E-42F2-B507-6F023F120B29}"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Family &amp; Interpersonal Relationships:</a:t>
            </a:r>
            <a:endParaRPr lang="en-US" smtClean="0"/>
          </a:p>
          <a:p>
            <a:pPr eaLnBrk="1" hangingPunct="1">
              <a:spcBef>
                <a:spcPct val="0"/>
              </a:spcBef>
            </a:pPr>
            <a:r>
              <a:rPr lang="en-US" smtClean="0"/>
              <a:t>Students gain knowledge about the importance of family and learn skills needed to support and balance family, work and life, all while maintaining healthy interpersonal  relationships. </a:t>
            </a:r>
          </a:p>
          <a:p>
            <a:pPr eaLnBrk="1" hangingPunct="1">
              <a:spcBef>
                <a:spcPct val="0"/>
              </a:spcBef>
            </a:pPr>
            <a:endParaRPr lang="en-US" smtClean="0"/>
          </a:p>
          <a:p>
            <a:pPr eaLnBrk="1" hangingPunct="1">
              <a:spcBef>
                <a:spcPct val="0"/>
              </a:spcBef>
            </a:pPr>
            <a:r>
              <a:rPr lang="en-US" b="1" smtClean="0"/>
              <a:t>Violence Preventions:</a:t>
            </a:r>
          </a:p>
          <a:p>
            <a:pPr eaLnBrk="1" hangingPunct="1">
              <a:spcBef>
                <a:spcPct val="0"/>
              </a:spcBef>
            </a:pPr>
            <a:r>
              <a:rPr lang="en-US" smtClean="0"/>
              <a:t>Students learn how their actions affect others and how positive character traits can have an effect on violence prevention.  Students will acquire skills to report incidents of violence in school and the community.</a:t>
            </a:r>
          </a:p>
          <a:p>
            <a:pPr eaLnBrk="1" hangingPunct="1">
              <a:spcBef>
                <a:spcPct val="0"/>
              </a:spcBef>
            </a:pPr>
            <a:endParaRPr lang="en-US" smtClean="0"/>
          </a:p>
          <a:p>
            <a:pPr eaLnBrk="1" hangingPunct="1">
              <a:spcBef>
                <a:spcPct val="0"/>
              </a:spcBef>
            </a:pPr>
            <a:r>
              <a:rPr lang="en-US" b="1" smtClean="0"/>
              <a:t>Restorative Practices:</a:t>
            </a:r>
            <a:endParaRPr lang="en-US" smtClean="0"/>
          </a:p>
          <a:p>
            <a:pPr eaLnBrk="1" hangingPunct="1">
              <a:spcBef>
                <a:spcPct val="0"/>
              </a:spcBef>
            </a:pPr>
            <a:r>
              <a:rPr lang="en-US" smtClean="0"/>
              <a:t>A practice were school leadership and staff develop a customized plan based on its own needs and goals, organizes staff action groups and monthly follow-up  meetings. </a:t>
            </a:r>
          </a:p>
          <a:p>
            <a:pPr eaLnBrk="1" hangingPunct="1">
              <a:spcBef>
                <a:spcPct val="0"/>
              </a:spcBef>
            </a:pPr>
            <a:endParaRPr lang="en-US"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8BADAAF-5D5B-4C6B-9A09-BDDCBF88DB9A}" type="slidenum">
              <a:rPr lang="en-US" smtClean="0"/>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Agencies</a:t>
            </a:r>
          </a:p>
          <a:p>
            <a:pPr eaLnBrk="1" hangingPunct="1">
              <a:spcBef>
                <a:spcPct val="0"/>
              </a:spcBef>
            </a:pPr>
            <a:r>
              <a:rPr lang="en-US" smtClean="0"/>
              <a:t>Detroit Police Department(DPD)</a:t>
            </a:r>
          </a:p>
          <a:p>
            <a:pPr eaLnBrk="1" hangingPunct="1">
              <a:spcBef>
                <a:spcPct val="0"/>
              </a:spcBef>
            </a:pPr>
            <a:r>
              <a:rPr lang="en-US" smtClean="0"/>
              <a:t>Alcohol Tobacco, Firearms &amp; Explosives (A.T.F)</a:t>
            </a:r>
          </a:p>
          <a:p>
            <a:pPr eaLnBrk="1" hangingPunct="1">
              <a:spcBef>
                <a:spcPct val="0"/>
              </a:spcBef>
            </a:pPr>
            <a:r>
              <a:rPr lang="en-US" smtClean="0"/>
              <a:t>Detroit Public School Police Department (DPSPD)</a:t>
            </a:r>
          </a:p>
          <a:p>
            <a:pPr eaLnBrk="1" hangingPunct="1">
              <a:spcBef>
                <a:spcPct val="0"/>
              </a:spcBef>
            </a:pPr>
            <a:r>
              <a:rPr lang="en-US" smtClean="0"/>
              <a:t>Wayne County Sheriff’s Department (WCSD)</a:t>
            </a:r>
          </a:p>
          <a:p>
            <a:pPr eaLnBrk="1" hangingPunct="1">
              <a:spcBef>
                <a:spcPct val="0"/>
              </a:spcBef>
            </a:pPr>
            <a:r>
              <a:rPr lang="en-US" smtClean="0"/>
              <a:t>Assistant United States Attorney’s Office (AUSA)</a:t>
            </a:r>
          </a:p>
          <a:p>
            <a:pPr eaLnBrk="1" hangingPunct="1">
              <a:spcBef>
                <a:spcPct val="0"/>
              </a:spcBef>
            </a:pPr>
            <a:r>
              <a:rPr lang="en-US" smtClean="0"/>
              <a:t>Wayne County Prosecutors Office (WCPO)</a:t>
            </a:r>
          </a:p>
          <a:p>
            <a:pPr eaLnBrk="1" hangingPunct="1">
              <a:spcBef>
                <a:spcPct val="0"/>
              </a:spcBef>
            </a:pPr>
            <a:endParaRPr lang="en-US" smtClean="0"/>
          </a:p>
          <a:p>
            <a:pPr eaLnBrk="1" hangingPunct="1">
              <a:spcBef>
                <a:spcPct val="0"/>
              </a:spcBef>
            </a:pPr>
            <a:r>
              <a:rPr lang="en-US" b="1" smtClean="0"/>
              <a:t>Partners</a:t>
            </a:r>
          </a:p>
          <a:p>
            <a:pPr eaLnBrk="1" hangingPunct="1">
              <a:spcBef>
                <a:spcPct val="0"/>
              </a:spcBef>
            </a:pPr>
            <a:r>
              <a:rPr lang="en-US" smtClean="0"/>
              <a:t>Grandmont/Rosedale Community Organization</a:t>
            </a:r>
          </a:p>
          <a:p>
            <a:pPr eaLnBrk="1" hangingPunct="1">
              <a:spcBef>
                <a:spcPct val="0"/>
              </a:spcBef>
            </a:pPr>
            <a:r>
              <a:rPr lang="en-US" smtClean="0"/>
              <a:t>Safer Saner Schools:  Whole-School Change Through Restorative Practices</a:t>
            </a:r>
          </a:p>
          <a:p>
            <a:pPr eaLnBrk="1" hangingPunct="1">
              <a:spcBef>
                <a:spcPct val="0"/>
              </a:spcBef>
            </a:pPr>
            <a:r>
              <a:rPr lang="en-US" smtClean="0"/>
              <a:t>Detroit Public Schools/Code of Conduct Office</a:t>
            </a:r>
          </a:p>
          <a:p>
            <a:pPr eaLnBrk="1" hangingPunct="1">
              <a:spcBef>
                <a:spcPct val="0"/>
              </a:spcBef>
            </a:pPr>
            <a:r>
              <a:rPr lang="en-US" smtClean="0"/>
              <a:t>Goodwin Consulting/Made Men</a:t>
            </a:r>
          </a:p>
          <a:p>
            <a:pPr eaLnBrk="1" hangingPunct="1">
              <a:spcBef>
                <a:spcPct val="0"/>
              </a:spcBef>
            </a:pPr>
            <a:r>
              <a:rPr lang="en-US" smtClean="0"/>
              <a:t>Detroit City Council, Councilmen Spivey</a:t>
            </a:r>
          </a:p>
          <a:p>
            <a:pPr eaLnBrk="1" hangingPunct="1">
              <a:spcBef>
                <a:spcPct val="0"/>
              </a:spcBef>
            </a:pPr>
            <a:r>
              <a:rPr lang="en-US" smtClean="0"/>
              <a:t>Brightmoor Alliance (BA)</a:t>
            </a:r>
          </a:p>
          <a:p>
            <a:pPr eaLnBrk="1" hangingPunct="1">
              <a:spcBef>
                <a:spcPct val="0"/>
              </a:spcBef>
            </a:pPr>
            <a:r>
              <a:rPr lang="en-US" smtClean="0"/>
              <a:t>Brightmoor Pastors Alliance (BPA)</a:t>
            </a:r>
          </a:p>
          <a:p>
            <a:pPr eaLnBrk="1" hangingPunct="1">
              <a:spcBef>
                <a:spcPct val="0"/>
              </a:spcBef>
            </a:pPr>
            <a:r>
              <a:rPr lang="en-US" smtClean="0"/>
              <a:t>Children’s Aid Society</a:t>
            </a:r>
          </a:p>
          <a:p>
            <a:pPr eaLnBrk="1" hangingPunct="1">
              <a:spcBef>
                <a:spcPct val="0"/>
              </a:spcBef>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9C6B012-B826-4285-ADC1-950D665F9DE8}" type="slidenum">
              <a:rPr lang="en-US" smtClean="0"/>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marL="800100" lvl="1" indent="-342900" eaLnBrk="1" hangingPunct="1">
              <a:spcBef>
                <a:spcPct val="20000"/>
              </a:spcBef>
              <a:buClr>
                <a:schemeClr val="hlink"/>
              </a:buClr>
              <a:buSzPct val="65000"/>
              <a:buFont typeface="Wingdings" pitchFamily="2" charset="2"/>
              <a:buChar char="n"/>
              <a:defRPr/>
            </a:pPr>
            <a:r>
              <a:rPr lang="en-US" sz="2000" smtClean="0">
                <a:effectLst>
                  <a:outerShdw blurRad="38100" dist="38100" dir="2700000" algn="tl">
                    <a:srgbClr val="C0C0C0"/>
                  </a:outerShdw>
                </a:effectLst>
              </a:rPr>
              <a:t>No Child Left behind (NCLB) legislation Title IV Part A, section 4126</a:t>
            </a:r>
          </a:p>
          <a:p>
            <a:pPr marL="800100" lvl="1" indent="-342900" eaLnBrk="1" hangingPunct="1">
              <a:spcBef>
                <a:spcPct val="20000"/>
              </a:spcBef>
              <a:buClr>
                <a:schemeClr val="hlink"/>
              </a:buClr>
              <a:buSzPct val="65000"/>
              <a:buFont typeface="Wingdings" pitchFamily="2" charset="2"/>
              <a:buNone/>
              <a:defRPr/>
            </a:pPr>
            <a:r>
              <a:rPr lang="en-US" sz="1000" smtClean="0"/>
              <a:t>The Community Service Grant (Title IV Part A, section 4126), provides grants to States to carry out programs.  Under which students expelled or suspended from are required to perform community service.</a:t>
            </a:r>
            <a:endParaRPr lang="en-US" sz="2000" smtClean="0">
              <a:effectLst>
                <a:outerShdw blurRad="38100" dist="38100" dir="2700000" algn="tl">
                  <a:srgbClr val="C0C0C0"/>
                </a:outerShdw>
              </a:effectLst>
            </a:endParaRPr>
          </a:p>
          <a:p>
            <a:pPr marL="800100" lvl="1" indent="-342900" eaLnBrk="1" hangingPunct="1">
              <a:spcBef>
                <a:spcPct val="20000"/>
              </a:spcBef>
              <a:buClr>
                <a:schemeClr val="hlink"/>
              </a:buClr>
              <a:buSzPct val="65000"/>
              <a:buFont typeface="Wingdings" pitchFamily="2" charset="2"/>
              <a:buChar char="n"/>
              <a:defRPr/>
            </a:pPr>
            <a:r>
              <a:rPr lang="en-US" sz="2000" smtClean="0">
                <a:effectLst>
                  <a:outerShdw blurRad="38100" dist="38100" dir="2700000" algn="tl">
                    <a:srgbClr val="C0C0C0"/>
                  </a:outerShdw>
                </a:effectLst>
              </a:rPr>
              <a:t>Office of Juvenile Justice and Delinquency Prevention (OJJDP)</a:t>
            </a:r>
          </a:p>
          <a:p>
            <a:pPr marL="800100" lvl="1" indent="-342900" eaLnBrk="1" hangingPunct="1">
              <a:spcBef>
                <a:spcPct val="20000"/>
              </a:spcBef>
              <a:buClr>
                <a:schemeClr val="hlink"/>
              </a:buClr>
              <a:buSzPct val="65000"/>
              <a:buFont typeface="Wingdings" pitchFamily="2" charset="2"/>
              <a:buChar char="n"/>
              <a:defRPr/>
            </a:pPr>
            <a:r>
              <a:rPr lang="en-US" sz="2000" smtClean="0">
                <a:effectLst>
                  <a:outerShdw blurRad="38100" dist="38100" dir="2700000" algn="tl">
                    <a:srgbClr val="C0C0C0"/>
                  </a:outerShdw>
                </a:effectLst>
              </a:rPr>
              <a:t>Bureau of Justice Assistance (BJA), National Gang Center, 2011</a:t>
            </a:r>
          </a:p>
          <a:p>
            <a:pPr marL="800100" lvl="1" indent="-342900" eaLnBrk="1" hangingPunct="1">
              <a:spcBef>
                <a:spcPct val="20000"/>
              </a:spcBef>
              <a:buClr>
                <a:schemeClr val="hlink"/>
              </a:buClr>
              <a:buSzPct val="65000"/>
              <a:buFont typeface="Wingdings" pitchFamily="2" charset="2"/>
              <a:buChar char="n"/>
              <a:defRPr/>
            </a:pPr>
            <a:r>
              <a:rPr lang="en-US" sz="2000" smtClean="0">
                <a:effectLst>
                  <a:outerShdw blurRad="38100" dist="38100" dir="2700000" algn="tl">
                    <a:srgbClr val="C0C0C0"/>
                  </a:outerShdw>
                </a:effectLst>
              </a:rPr>
              <a:t>Comprehensive Anti-Gang Strategies and Program 2011</a:t>
            </a:r>
          </a:p>
          <a:p>
            <a:pPr marL="800100" lvl="1" indent="-342900" eaLnBrk="1" hangingPunct="1">
              <a:spcBef>
                <a:spcPct val="20000"/>
              </a:spcBef>
              <a:buClr>
                <a:schemeClr val="hlink"/>
              </a:buClr>
              <a:buSzPct val="65000"/>
              <a:buFont typeface="Wingdings" pitchFamily="2" charset="2"/>
              <a:buChar char="n"/>
              <a:defRPr/>
            </a:pPr>
            <a:r>
              <a:rPr lang="en-US" sz="2000" smtClean="0">
                <a:effectLst>
                  <a:outerShdw blurRad="38100" dist="38100" dir="2700000" algn="tl">
                    <a:srgbClr val="C0C0C0"/>
                  </a:outerShdw>
                </a:effectLst>
              </a:rPr>
              <a:t>Multi – State Mentoring Initiative 2011</a:t>
            </a:r>
          </a:p>
          <a:p>
            <a:pPr eaLnBrk="1" hangingPunct="1">
              <a:spcBef>
                <a:spcPct val="0"/>
              </a:spcBef>
              <a:defRPr/>
            </a:pPr>
            <a:endParaRPr lang="en-US" sz="1000"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5FE376-82D9-4226-8740-2DE65961A767}" type="slidenum">
              <a:rPr lang="en-US" smtClean="0"/>
              <a:pPr/>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800100" lvl="1" indent="-342900">
              <a:spcBef>
                <a:spcPct val="20000"/>
              </a:spcBef>
              <a:buClr>
                <a:schemeClr val="hlink"/>
              </a:buClr>
              <a:buSzPct val="65000"/>
              <a:defRPr/>
            </a:pPr>
            <a:r>
              <a:rPr lang="en-US" sz="2400" kern="0" dirty="0" smtClean="0">
                <a:effectLst>
                  <a:outerShdw blurRad="38100" dist="38100" dir="2700000" algn="tl">
                    <a:srgbClr val="000000"/>
                  </a:outerShdw>
                </a:effectLst>
              </a:rPr>
              <a:t>Program Development, resources for schools interested in:</a:t>
            </a:r>
          </a:p>
          <a:p>
            <a:pPr marL="800100" lvl="1" indent="-342900">
              <a:spcBef>
                <a:spcPct val="20000"/>
              </a:spcBef>
              <a:buClr>
                <a:schemeClr val="hlink"/>
              </a:buClr>
              <a:buSzPct val="65000"/>
              <a:buFont typeface="Wingdings" pitchFamily="2" charset="2"/>
              <a:buChar char="n"/>
              <a:defRPr/>
            </a:pPr>
            <a:r>
              <a:rPr lang="en-US" sz="2400" kern="0" dirty="0" smtClean="0">
                <a:effectLst>
                  <a:outerShdw blurRad="38100" dist="38100" dir="2700000" algn="tl">
                    <a:srgbClr val="000000"/>
                  </a:outerShdw>
                </a:effectLst>
              </a:rPr>
              <a:t>Decreasing delinquency, truancy, drop-out rates, &amp; implementing prevention policies and programs.</a:t>
            </a:r>
          </a:p>
          <a:p>
            <a:pPr marL="800100" lvl="1" indent="-342900">
              <a:spcBef>
                <a:spcPct val="20000"/>
              </a:spcBef>
              <a:buClr>
                <a:schemeClr val="hlink"/>
              </a:buClr>
              <a:buSzPct val="65000"/>
              <a:buFont typeface="Wingdings" pitchFamily="2" charset="2"/>
              <a:buNone/>
              <a:defRPr/>
            </a:pPr>
            <a:endParaRPr lang="en-US" sz="2400" kern="0" dirty="0" smtClean="0">
              <a:effectLst>
                <a:outerShdw blurRad="38100" dist="38100" dir="2700000" algn="tl">
                  <a:srgbClr val="000000"/>
                </a:outerShdw>
              </a:effectLst>
            </a:endParaRPr>
          </a:p>
          <a:p>
            <a:pPr>
              <a:defRPr/>
            </a:pPr>
            <a:r>
              <a:rPr lang="en-US" dirty="0" smtClean="0"/>
              <a:t>Safe Passage sub-committee and DPS plan to adopt some of the best practices initiated by other school districts.  Some of the best practices included: community service, mentoring and mediation programs.  </a:t>
            </a:r>
          </a:p>
          <a:p>
            <a:pPr>
              <a:defRPr/>
            </a:pPr>
            <a:r>
              <a:rPr lang="en-US" dirty="0" smtClean="0"/>
              <a:t>2008-09 North Carolina implemented a similar program which decreased their actual acts of violence by 1.4%,  Due to the daily average attendance increase by the students.</a:t>
            </a:r>
          </a:p>
          <a:p>
            <a:pPr>
              <a:defRPr/>
            </a:pPr>
            <a:endParaRPr lang="en-US" dirty="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9FB0EA1-DF57-4A90-B42C-DC7296BB1900}" type="slidenum">
              <a:rPr lang="en-US" smtClean="0"/>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dirty="0"/>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eaLnBrk="0" hangingPunct="0">
                <a:defRPr/>
              </a:pPr>
              <a:endParaRPr lang="en-US" dirty="0"/>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dirty="0"/>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dirty="0"/>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eaLnBrk="0" hangingPunct="0">
                <a:defRPr/>
              </a:pPr>
              <a:endParaRPr lang="en-US" dirty="0"/>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dirty="0"/>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eaLnBrk="0" hangingPunct="0">
                <a:defRPr/>
              </a:pPr>
              <a:endParaRPr lang="en-US" dirty="0"/>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eaLnBrk="0" hangingPunct="0">
                <a:defRPr/>
              </a:pPr>
              <a:endParaRPr lang="en-US" dirty="0"/>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dirty="0"/>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eaLnBrk="0" hangingPunct="0">
                <a:defRPr/>
              </a:pPr>
              <a:endParaRPr lang="en-US" dirty="0"/>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dirty="0"/>
            </a:p>
          </p:txBody>
        </p:sp>
      </p:grpSp>
      <p:sp>
        <p:nvSpPr>
          <p:cNvPr id="5159"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5160"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39" name="Rectangle 37"/>
          <p:cNvSpPr>
            <a:spLocks noGrp="1" noChangeArrowheads="1"/>
          </p:cNvSpPr>
          <p:nvPr>
            <p:ph type="dt" sz="half" idx="10"/>
          </p:nvPr>
        </p:nvSpPr>
        <p:spPr/>
        <p:txBody>
          <a:bodyPr/>
          <a:lstStyle>
            <a:lvl1pPr>
              <a:defRPr/>
            </a:lvl1pPr>
          </a:lstStyle>
          <a:p>
            <a:pPr>
              <a:defRPr/>
            </a:pPr>
            <a:endParaRPr lang="en-US"/>
          </a:p>
        </p:txBody>
      </p:sp>
      <p:sp>
        <p:nvSpPr>
          <p:cNvPr id="40" name="Rectangle 38"/>
          <p:cNvSpPr>
            <a:spLocks noGrp="1" noChangeArrowheads="1"/>
          </p:cNvSpPr>
          <p:nvPr>
            <p:ph type="ftr" sz="quarter" idx="11"/>
          </p:nvPr>
        </p:nvSpPr>
        <p:spPr/>
        <p:txBody>
          <a:bodyPr/>
          <a:lstStyle>
            <a:lvl1pPr>
              <a:defRPr/>
            </a:lvl1pPr>
          </a:lstStyle>
          <a:p>
            <a:pPr>
              <a:defRPr/>
            </a:pPr>
            <a:endParaRPr lang="en-US"/>
          </a:p>
        </p:txBody>
      </p:sp>
      <p:sp>
        <p:nvSpPr>
          <p:cNvPr id="41" name="Rectangle 41"/>
          <p:cNvSpPr>
            <a:spLocks noGrp="1" noChangeArrowheads="1"/>
          </p:cNvSpPr>
          <p:nvPr>
            <p:ph type="sldNum" sz="quarter" idx="12"/>
          </p:nvPr>
        </p:nvSpPr>
        <p:spPr/>
        <p:txBody>
          <a:bodyPr/>
          <a:lstStyle>
            <a:lvl1pPr>
              <a:defRPr/>
            </a:lvl1pPr>
          </a:lstStyle>
          <a:p>
            <a:pPr>
              <a:defRPr/>
            </a:pPr>
            <a:fld id="{A9655A34-2A2D-4EF0-AE8D-1B3E93868CB0}" type="slidenum">
              <a:rPr lang="en-US"/>
              <a:pPr>
                <a:defRPr/>
              </a:pPr>
              <a:t>‹#›</a:t>
            </a:fld>
            <a:endParaRPr lang="en-US" dirty="0"/>
          </a:p>
        </p:txBody>
      </p:sp>
    </p:spTree>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C1B063F7-EC99-4750-A5AE-5B0A729634B3}" type="slidenum">
              <a:rPr lang="en-US"/>
              <a:pPr>
                <a:defRPr/>
              </a:pPr>
              <a:t>‹#›</a:t>
            </a:fld>
            <a:endParaRPr lang="en-US" dirty="0"/>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90795597-2021-432E-B147-1303CA1F5B25}" type="slidenum">
              <a:rPr lang="en-US"/>
              <a:pPr>
                <a:defRPr/>
              </a:pPr>
              <a:t>‹#›</a:t>
            </a:fld>
            <a:endParaRPr lang="en-US" dirty="0"/>
          </a:p>
        </p:txBody>
      </p:sp>
    </p:spTree>
  </p:cSld>
  <p:clrMapOvr>
    <a:masterClrMapping/>
  </p:clrMapOvr>
  <p:transition spd="med">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22E223AB-E567-4AF1-8BCF-F6FC8FB888B9}" type="slidenum">
              <a:rPr lang="en-US"/>
              <a:pPr>
                <a:defRPr/>
              </a:pPr>
              <a:t>‹#›</a:t>
            </a:fld>
            <a:endParaRPr lang="en-US" dirty="0"/>
          </a:p>
        </p:txBody>
      </p:sp>
    </p:spTree>
  </p:cSld>
  <p:clrMapOvr>
    <a:masterClrMapping/>
  </p:clrMapOvr>
  <p:transition spd="med">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39"/>
          <p:cNvSpPr>
            <a:spLocks noGrp="1" noChangeArrowheads="1"/>
          </p:cNvSpPr>
          <p:nvPr>
            <p:ph type="dt" sz="half" idx="10"/>
          </p:nvPr>
        </p:nvSpPr>
        <p:spPr>
          <a:ln/>
        </p:spPr>
        <p:txBody>
          <a:bodyPr/>
          <a:lstStyle>
            <a:lvl1pPr>
              <a:defRPr/>
            </a:lvl1pPr>
          </a:lstStyle>
          <a:p>
            <a:pPr>
              <a:defRPr/>
            </a:pPr>
            <a:endParaRPr lang="en-US"/>
          </a:p>
        </p:txBody>
      </p:sp>
      <p:sp>
        <p:nvSpPr>
          <p:cNvPr id="7" name="Rectangle 40"/>
          <p:cNvSpPr>
            <a:spLocks noGrp="1" noChangeArrowheads="1"/>
          </p:cNvSpPr>
          <p:nvPr>
            <p:ph type="ftr" sz="quarter" idx="11"/>
          </p:nvPr>
        </p:nvSpPr>
        <p:spPr>
          <a:ln/>
        </p:spPr>
        <p:txBody>
          <a:bodyPr/>
          <a:lstStyle>
            <a:lvl1pPr>
              <a:defRPr/>
            </a:lvl1pPr>
          </a:lstStyle>
          <a:p>
            <a:pPr>
              <a:defRPr/>
            </a:pPr>
            <a:endParaRPr lang="en-US"/>
          </a:p>
        </p:txBody>
      </p:sp>
      <p:sp>
        <p:nvSpPr>
          <p:cNvPr id="8" name="Rectangle 41"/>
          <p:cNvSpPr>
            <a:spLocks noGrp="1" noChangeArrowheads="1"/>
          </p:cNvSpPr>
          <p:nvPr>
            <p:ph type="sldNum" sz="quarter" idx="12"/>
          </p:nvPr>
        </p:nvSpPr>
        <p:spPr>
          <a:ln/>
        </p:spPr>
        <p:txBody>
          <a:bodyPr/>
          <a:lstStyle>
            <a:lvl1pPr>
              <a:defRPr/>
            </a:lvl1pPr>
          </a:lstStyle>
          <a:p>
            <a:pPr>
              <a:defRPr/>
            </a:pPr>
            <a:fld id="{07838372-E952-475B-BA0D-10E4E8320D55}" type="slidenum">
              <a:rPr lang="en-US"/>
              <a:pPr>
                <a:defRPr/>
              </a:pPr>
              <a:t>‹#›</a:t>
            </a:fld>
            <a:endParaRPr lang="en-US" dirty="0"/>
          </a:p>
        </p:txBody>
      </p:sp>
    </p:spTree>
  </p:cSld>
  <p:clrMapOvr>
    <a:masterClrMapping/>
  </p:clrMapOvr>
  <p:transition spd="med">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BCE84581-52B8-4E2B-943B-541B529F29F6}" type="slidenum">
              <a:rPr lang="en-US"/>
              <a:pPr>
                <a:defRPr/>
              </a:pPr>
              <a:t>‹#›</a:t>
            </a:fld>
            <a:endParaRPr lang="en-US" dirty="0"/>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CA71598A-F947-4271-AA0B-4047A64E5665}" type="slidenum">
              <a:rPr lang="en-US"/>
              <a:pPr>
                <a:defRPr/>
              </a:pPr>
              <a:t>‹#›</a:t>
            </a:fld>
            <a:endParaRPr lang="en-US" dirty="0"/>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E288773C-DA9A-42B9-8292-4F1F28C05D94}" type="slidenum">
              <a:rPr lang="en-US"/>
              <a:pPr>
                <a:defRPr/>
              </a:pPr>
              <a:t>‹#›</a:t>
            </a:fld>
            <a:endParaRPr lang="en-US" dirty="0"/>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A70DE541-31FF-4D3D-8EC3-31AB46E04B6D}" type="slidenum">
              <a:rPr lang="en-US"/>
              <a:pPr>
                <a:defRPr/>
              </a:pPr>
              <a:t>‹#›</a:t>
            </a:fld>
            <a:endParaRPr lang="en-US" dirty="0"/>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9"/>
          <p:cNvSpPr>
            <a:spLocks noGrp="1" noChangeArrowheads="1"/>
          </p:cNvSpPr>
          <p:nvPr>
            <p:ph type="dt" sz="half" idx="10"/>
          </p:nvPr>
        </p:nvSpPr>
        <p:spPr>
          <a:ln/>
        </p:spPr>
        <p:txBody>
          <a:bodyPr/>
          <a:lstStyle>
            <a:lvl1pPr>
              <a:defRPr/>
            </a:lvl1pPr>
          </a:lstStyle>
          <a:p>
            <a:pPr>
              <a:defRPr/>
            </a:pPr>
            <a:endParaRPr lang="en-US"/>
          </a:p>
        </p:txBody>
      </p:sp>
      <p:sp>
        <p:nvSpPr>
          <p:cNvPr id="8" name="Rectangle 40"/>
          <p:cNvSpPr>
            <a:spLocks noGrp="1" noChangeArrowheads="1"/>
          </p:cNvSpPr>
          <p:nvPr>
            <p:ph type="ftr" sz="quarter" idx="11"/>
          </p:nvPr>
        </p:nvSpPr>
        <p:spPr>
          <a:ln/>
        </p:spPr>
        <p:txBody>
          <a:bodyPr/>
          <a:lstStyle>
            <a:lvl1pPr>
              <a:defRPr/>
            </a:lvl1pPr>
          </a:lstStyle>
          <a:p>
            <a:pPr>
              <a:defRPr/>
            </a:pPr>
            <a:endParaRPr lang="en-US"/>
          </a:p>
        </p:txBody>
      </p:sp>
      <p:sp>
        <p:nvSpPr>
          <p:cNvPr id="9" name="Rectangle 41"/>
          <p:cNvSpPr>
            <a:spLocks noGrp="1" noChangeArrowheads="1"/>
          </p:cNvSpPr>
          <p:nvPr>
            <p:ph type="sldNum" sz="quarter" idx="12"/>
          </p:nvPr>
        </p:nvSpPr>
        <p:spPr>
          <a:ln/>
        </p:spPr>
        <p:txBody>
          <a:bodyPr/>
          <a:lstStyle>
            <a:lvl1pPr>
              <a:defRPr/>
            </a:lvl1pPr>
          </a:lstStyle>
          <a:p>
            <a:pPr>
              <a:defRPr/>
            </a:pPr>
            <a:fld id="{092E7B06-745A-4892-BAD9-7EC082D7C89E}" type="slidenum">
              <a:rPr lang="en-US"/>
              <a:pPr>
                <a:defRPr/>
              </a:pPr>
              <a:t>‹#›</a:t>
            </a:fld>
            <a:endParaRPr lang="en-US" dirty="0"/>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9"/>
          <p:cNvSpPr>
            <a:spLocks noGrp="1" noChangeArrowheads="1"/>
          </p:cNvSpPr>
          <p:nvPr>
            <p:ph type="dt" sz="half" idx="10"/>
          </p:nvPr>
        </p:nvSpPr>
        <p:spPr>
          <a:ln/>
        </p:spPr>
        <p:txBody>
          <a:bodyPr/>
          <a:lstStyle>
            <a:lvl1pPr>
              <a:defRPr/>
            </a:lvl1pPr>
          </a:lstStyle>
          <a:p>
            <a:pPr>
              <a:defRPr/>
            </a:pPr>
            <a:endParaRPr lang="en-US"/>
          </a:p>
        </p:txBody>
      </p:sp>
      <p:sp>
        <p:nvSpPr>
          <p:cNvPr id="4" name="Rectangle 40"/>
          <p:cNvSpPr>
            <a:spLocks noGrp="1" noChangeArrowheads="1"/>
          </p:cNvSpPr>
          <p:nvPr>
            <p:ph type="ftr" sz="quarter" idx="11"/>
          </p:nvPr>
        </p:nvSpPr>
        <p:spPr>
          <a:ln/>
        </p:spPr>
        <p:txBody>
          <a:bodyPr/>
          <a:lstStyle>
            <a:lvl1pPr>
              <a:defRPr/>
            </a:lvl1pPr>
          </a:lstStyle>
          <a:p>
            <a:pPr>
              <a:defRPr/>
            </a:pPr>
            <a:endParaRPr lang="en-US"/>
          </a:p>
        </p:txBody>
      </p:sp>
      <p:sp>
        <p:nvSpPr>
          <p:cNvPr id="5" name="Rectangle 41"/>
          <p:cNvSpPr>
            <a:spLocks noGrp="1" noChangeArrowheads="1"/>
          </p:cNvSpPr>
          <p:nvPr>
            <p:ph type="sldNum" sz="quarter" idx="12"/>
          </p:nvPr>
        </p:nvSpPr>
        <p:spPr>
          <a:ln/>
        </p:spPr>
        <p:txBody>
          <a:bodyPr/>
          <a:lstStyle>
            <a:lvl1pPr>
              <a:defRPr/>
            </a:lvl1pPr>
          </a:lstStyle>
          <a:p>
            <a:pPr>
              <a:defRPr/>
            </a:pPr>
            <a:fld id="{895DAC12-7CE0-49F8-B803-2990AD0DA7EA}" type="slidenum">
              <a:rPr lang="en-US"/>
              <a:pPr>
                <a:defRPr/>
              </a:pPr>
              <a:t>‹#›</a:t>
            </a:fld>
            <a:endParaRPr lang="en-US" dirty="0"/>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endParaRPr lang="en-US"/>
          </a:p>
        </p:txBody>
      </p:sp>
      <p:sp>
        <p:nvSpPr>
          <p:cNvPr id="3" name="Rectangle 40"/>
          <p:cNvSpPr>
            <a:spLocks noGrp="1" noChangeArrowheads="1"/>
          </p:cNvSpPr>
          <p:nvPr>
            <p:ph type="ftr" sz="quarter" idx="11"/>
          </p:nvPr>
        </p:nvSpPr>
        <p:spPr>
          <a:ln/>
        </p:spPr>
        <p:txBody>
          <a:bodyPr/>
          <a:lstStyle>
            <a:lvl1pPr>
              <a:defRPr/>
            </a:lvl1pPr>
          </a:lstStyle>
          <a:p>
            <a:pPr>
              <a:defRPr/>
            </a:pPr>
            <a:endParaRPr lang="en-US"/>
          </a:p>
        </p:txBody>
      </p:sp>
      <p:sp>
        <p:nvSpPr>
          <p:cNvPr id="4" name="Rectangle 41"/>
          <p:cNvSpPr>
            <a:spLocks noGrp="1" noChangeArrowheads="1"/>
          </p:cNvSpPr>
          <p:nvPr>
            <p:ph type="sldNum" sz="quarter" idx="12"/>
          </p:nvPr>
        </p:nvSpPr>
        <p:spPr>
          <a:ln/>
        </p:spPr>
        <p:txBody>
          <a:bodyPr/>
          <a:lstStyle>
            <a:lvl1pPr>
              <a:defRPr/>
            </a:lvl1pPr>
          </a:lstStyle>
          <a:p>
            <a:pPr>
              <a:defRPr/>
            </a:pPr>
            <a:fld id="{9DF3B57E-21B0-4C24-8AB2-C1E5EED9B41C}" type="slidenum">
              <a:rPr lang="en-US"/>
              <a:pPr>
                <a:defRPr/>
              </a:pPr>
              <a:t>‹#›</a:t>
            </a:fld>
            <a:endParaRPr lang="en-US" dirty="0"/>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655A38FE-7F20-4702-8709-8B8DFD6CF373}" type="slidenum">
              <a:rPr lang="en-US"/>
              <a:pPr>
                <a:defRPr/>
              </a:pPr>
              <a:t>‹#›</a:t>
            </a:fld>
            <a:endParaRPr lang="en-US" dirty="0"/>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624155F0-C0EF-47ED-A53F-F66CFE55B08B}" type="slidenum">
              <a:rPr lang="en-US"/>
              <a:pPr>
                <a:defRPr/>
              </a:pPr>
              <a:t>‹#›</a:t>
            </a:fld>
            <a:endParaRPr lang="en-US" dirty="0"/>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800475" y="1789113"/>
            <a:ext cx="5340350" cy="5056187"/>
            <a:chOff x="2394" y="1127"/>
            <a:chExt cx="3364" cy="3185"/>
          </a:xfrm>
        </p:grpSpPr>
        <p:sp>
          <p:nvSpPr>
            <p:cNvPr id="4099"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4100"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dirty="0"/>
            </a:p>
          </p:txBody>
        </p:sp>
        <p:sp>
          <p:nvSpPr>
            <p:cNvPr id="4101"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4102"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03"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4104"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4105"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4106"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4107"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4108"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09"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10"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eaLnBrk="0" hangingPunct="0">
                <a:defRPr/>
              </a:pPr>
              <a:endParaRPr lang="en-US" dirty="0"/>
            </a:p>
          </p:txBody>
        </p:sp>
        <p:sp>
          <p:nvSpPr>
            <p:cNvPr id="4111"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dirty="0"/>
            </a:p>
          </p:txBody>
        </p:sp>
        <p:sp>
          <p:nvSpPr>
            <p:cNvPr id="4112"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13"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14"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15"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16"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17"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18"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19"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dirty="0"/>
            </a:p>
          </p:txBody>
        </p:sp>
        <p:sp>
          <p:nvSpPr>
            <p:cNvPr id="4120"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21"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22"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23"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eaLnBrk="0" hangingPunct="0">
                <a:defRPr/>
              </a:pPr>
              <a:endParaRPr lang="en-US" dirty="0"/>
            </a:p>
          </p:txBody>
        </p:sp>
        <p:sp>
          <p:nvSpPr>
            <p:cNvPr id="4124"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dirty="0"/>
            </a:p>
          </p:txBody>
        </p:sp>
        <p:sp>
          <p:nvSpPr>
            <p:cNvPr id="4125"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eaLnBrk="0" hangingPunct="0">
                <a:defRPr/>
              </a:pPr>
              <a:endParaRPr lang="en-US" dirty="0"/>
            </a:p>
          </p:txBody>
        </p:sp>
        <p:sp>
          <p:nvSpPr>
            <p:cNvPr id="4126"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27"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dirty="0"/>
            </a:p>
          </p:txBody>
        </p:sp>
        <p:sp>
          <p:nvSpPr>
            <p:cNvPr id="4128"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eaLnBrk="0" hangingPunct="0">
                <a:defRPr/>
              </a:pPr>
              <a:endParaRPr lang="en-US" dirty="0"/>
            </a:p>
          </p:txBody>
        </p:sp>
        <p:sp>
          <p:nvSpPr>
            <p:cNvPr id="4129"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dirty="0"/>
            </a:p>
          </p:txBody>
        </p:sp>
        <p:sp>
          <p:nvSpPr>
            <p:cNvPr id="4130"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dirty="0"/>
            </a:p>
          </p:txBody>
        </p:sp>
        <p:sp>
          <p:nvSpPr>
            <p:cNvPr id="4131"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eaLnBrk="0" hangingPunct="0">
                <a:defRPr/>
              </a:pPr>
              <a:endParaRPr lang="en-US" dirty="0"/>
            </a:p>
          </p:txBody>
        </p:sp>
        <p:sp>
          <p:nvSpPr>
            <p:cNvPr id="4132"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dirty="0"/>
            </a:p>
          </p:txBody>
        </p:sp>
      </p:grpSp>
      <p:sp>
        <p:nvSpPr>
          <p:cNvPr id="4133"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34"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35"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4136"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p>
        </p:txBody>
      </p:sp>
      <p:sp>
        <p:nvSpPr>
          <p:cNvPr id="4137"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BE6B9FE-ACF5-4382-9B86-036856727BCF}"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64"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spd="med">
    <p:fade thruBlk="1"/>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http://kimash.com/gallery/atf-eagle-badge-150.jpg" TargetMode="External"/><Relationship Id="rId3" Type="http://schemas.openxmlformats.org/officeDocument/2006/relationships/image" Target="http://mhpbooks.com/mobylives/wp-content/uploads/2009/06/ladyjustice.gif" TargetMode="External"/><Relationship Id="rId7"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http://cbsdetroit.files.wordpress.com/2011/01/wayne-county-logo-pict2.gif?w=146" TargetMode="External"/><Relationship Id="rId5"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9144000" cy="2667000"/>
          </a:xfrm>
          <a:ln>
            <a:bevel/>
          </a:ln>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eaLnBrk="1" hangingPunct="1">
              <a:defRPr/>
            </a:pPr>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Operation Safe Passage</a:t>
            </a:r>
            <a:b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alternatives to: </a:t>
            </a:r>
            <a:b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Exclusionary Discipline from </a:t>
            </a:r>
            <a:b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Detroit Public Schools</a:t>
            </a:r>
          </a:p>
        </p:txBody>
      </p:sp>
      <p:sp>
        <p:nvSpPr>
          <p:cNvPr id="2051" name="Rectangle 3"/>
          <p:cNvSpPr>
            <a:spLocks noGrp="1" noChangeArrowheads="1"/>
          </p:cNvSpPr>
          <p:nvPr>
            <p:ph type="subTitle" idx="1"/>
          </p:nvPr>
        </p:nvSpPr>
        <p:spPr>
          <a:xfrm>
            <a:off x="2514600" y="4953000"/>
            <a:ext cx="4113213" cy="1219200"/>
          </a:xfrm>
        </p:spPr>
        <p:txBody>
          <a:bodyPr>
            <a:scene3d>
              <a:camera prst="orthographicFront"/>
              <a:lightRig rig="glow" dir="tl">
                <a:rot lat="0" lon="0" rev="5400000"/>
              </a:lightRig>
            </a:scene3d>
            <a:sp3d contourW="12700">
              <a:bevelT w="25400" h="25400"/>
              <a:contourClr>
                <a:schemeClr val="accent6">
                  <a:shade val="73000"/>
                </a:schemeClr>
              </a:contourClr>
            </a:sp3d>
          </a:bodyPr>
          <a:lstStyle/>
          <a:p>
            <a:pPr eaLnBrk="1" hangingPunct="1">
              <a:defRPr/>
            </a:pPr>
            <a:r>
              <a:rPr lang="en-US" sz="2000" b="1" dirty="0" smtClean="0">
                <a:ln w="11430"/>
                <a:solidFill>
                  <a:schemeClr val="accent4">
                    <a:lumMod val="10000"/>
                  </a:schemeClr>
                </a:solidFill>
                <a:effectLst>
                  <a:outerShdw blurRad="80000" dist="40000" dir="5040000" algn="tl">
                    <a:srgbClr val="000000">
                      <a:alpha val="30000"/>
                    </a:srgbClr>
                  </a:outerShdw>
                </a:effectLst>
              </a:rPr>
              <a:t>Chief Of Police</a:t>
            </a:r>
          </a:p>
          <a:p>
            <a:pPr eaLnBrk="1" hangingPunct="1">
              <a:defRPr/>
            </a:pPr>
            <a:r>
              <a:rPr lang="en-US" sz="2000" b="1" dirty="0" smtClean="0">
                <a:ln w="11430"/>
                <a:solidFill>
                  <a:schemeClr val="accent4">
                    <a:lumMod val="10000"/>
                  </a:schemeClr>
                </a:solidFill>
                <a:effectLst>
                  <a:outerShdw blurRad="80000" dist="40000" dir="5040000" algn="tl">
                    <a:srgbClr val="000000">
                      <a:alpha val="30000"/>
                    </a:srgbClr>
                  </a:outerShdw>
                </a:effectLst>
              </a:rPr>
              <a:t>Ralph L. Godbee, Jr.</a:t>
            </a:r>
          </a:p>
        </p:txBody>
      </p:sp>
      <p:sp>
        <p:nvSpPr>
          <p:cNvPr id="2052" name="Rectangle 4"/>
          <p:cNvSpPr>
            <a:spLocks noChangeArrowheads="1"/>
          </p:cNvSpPr>
          <p:nvPr/>
        </p:nvSpPr>
        <p:spPr bwMode="auto">
          <a:xfrm>
            <a:off x="5638800" y="5867400"/>
            <a:ext cx="3505200" cy="838200"/>
          </a:xfrm>
          <a:prstGeom prst="rect">
            <a:avLst/>
          </a:prstGeom>
          <a:noFill/>
          <a:ln w="9525">
            <a:noFill/>
            <a:miter lim="800000"/>
            <a:headEnd/>
            <a:tailEnd/>
          </a:ln>
          <a:effectLst/>
        </p:spPr>
        <p:txBody>
          <a:bodyPr>
            <a:scene3d>
              <a:camera prst="orthographicFront"/>
              <a:lightRig rig="glow" dir="tl">
                <a:rot lat="0" lon="0" rev="5400000"/>
              </a:lightRig>
            </a:scene3d>
            <a:sp3d contourW="12700">
              <a:bevelT w="25400" h="25400"/>
              <a:contourClr>
                <a:schemeClr val="accent6">
                  <a:shade val="73000"/>
                </a:schemeClr>
              </a:contourClr>
            </a:sp3d>
          </a:bodyPr>
          <a:lstStyle/>
          <a:p>
            <a:pPr algn="ctr">
              <a:lnSpc>
                <a:spcPct val="80000"/>
              </a:lnSpc>
              <a:spcBef>
                <a:spcPct val="20000"/>
              </a:spcBef>
              <a:buClr>
                <a:schemeClr val="hlink"/>
              </a:buClr>
              <a:buSzPct val="65000"/>
              <a:buFont typeface="Wingdings" pitchFamily="2" charset="2"/>
              <a:buNone/>
              <a:defRPr/>
            </a:pPr>
            <a:r>
              <a:rPr lang="en-US" sz="2000" b="1" dirty="0">
                <a:ln w="11430"/>
                <a:solidFill>
                  <a:schemeClr val="accent4">
                    <a:lumMod val="10000"/>
                  </a:schemeClr>
                </a:solidFill>
                <a:effectLst>
                  <a:outerShdw blurRad="80000" dist="40000" dir="5040000" algn="tl">
                    <a:srgbClr val="000000">
                      <a:alpha val="30000"/>
                    </a:srgbClr>
                  </a:outerShdw>
                </a:effectLst>
              </a:rPr>
              <a:t>Special Agent In Charge </a:t>
            </a:r>
          </a:p>
          <a:p>
            <a:pPr algn="ctr">
              <a:lnSpc>
                <a:spcPct val="80000"/>
              </a:lnSpc>
              <a:spcBef>
                <a:spcPct val="20000"/>
              </a:spcBef>
              <a:buClr>
                <a:schemeClr val="hlink"/>
              </a:buClr>
              <a:buSzPct val="65000"/>
              <a:buFont typeface="Wingdings" pitchFamily="2" charset="2"/>
              <a:buNone/>
              <a:defRPr/>
            </a:pPr>
            <a:r>
              <a:rPr lang="en-US" sz="2000" b="1" dirty="0">
                <a:ln w="11430"/>
                <a:solidFill>
                  <a:schemeClr val="accent4">
                    <a:lumMod val="10000"/>
                  </a:schemeClr>
                </a:solidFill>
                <a:effectLst>
                  <a:outerShdw blurRad="80000" dist="40000" dir="5040000" algn="tl">
                    <a:srgbClr val="000000">
                      <a:alpha val="30000"/>
                    </a:srgbClr>
                  </a:outerShdw>
                </a:effectLst>
              </a:rPr>
              <a:t>Thomas Brandon</a:t>
            </a:r>
          </a:p>
        </p:txBody>
      </p:sp>
      <p:sp>
        <p:nvSpPr>
          <p:cNvPr id="2053" name="Rectangle 5"/>
          <p:cNvSpPr>
            <a:spLocks noChangeArrowheads="1"/>
          </p:cNvSpPr>
          <p:nvPr/>
        </p:nvSpPr>
        <p:spPr bwMode="auto">
          <a:xfrm>
            <a:off x="381000" y="5791200"/>
            <a:ext cx="3810000" cy="838200"/>
          </a:xfrm>
          <a:prstGeom prst="rect">
            <a:avLst/>
          </a:prstGeom>
          <a:noFill/>
          <a:ln w="9525">
            <a:noFill/>
            <a:miter lim="800000"/>
            <a:headEnd/>
            <a:tailEnd/>
          </a:ln>
          <a:effectLst/>
        </p:spPr>
        <p:txBody>
          <a:bodyPr>
            <a:scene3d>
              <a:camera prst="orthographicFront"/>
              <a:lightRig rig="glow" dir="tl">
                <a:rot lat="0" lon="0" rev="5400000"/>
              </a:lightRig>
            </a:scene3d>
            <a:sp3d contourW="12700">
              <a:bevelT w="25400" h="25400"/>
              <a:contourClr>
                <a:schemeClr val="accent6">
                  <a:shade val="73000"/>
                </a:schemeClr>
              </a:contourClr>
            </a:sp3d>
          </a:bodyPr>
          <a:lstStyle/>
          <a:p>
            <a:pPr algn="ctr">
              <a:spcBef>
                <a:spcPct val="20000"/>
              </a:spcBef>
              <a:buClr>
                <a:schemeClr val="hlink"/>
              </a:buClr>
              <a:buSzPct val="65000"/>
              <a:buFont typeface="Wingdings" pitchFamily="2" charset="2"/>
              <a:buNone/>
              <a:defRPr/>
            </a:pPr>
            <a:r>
              <a:rPr lang="en-US" sz="2000" b="1" dirty="0">
                <a:ln w="11430"/>
                <a:solidFill>
                  <a:schemeClr val="accent4">
                    <a:lumMod val="10000"/>
                  </a:schemeClr>
                </a:solidFill>
                <a:effectLst>
                  <a:outerShdw blurRad="80000" dist="40000" dir="5040000" algn="tl">
                    <a:srgbClr val="000000">
                      <a:alpha val="30000"/>
                    </a:srgbClr>
                  </a:outerShdw>
                </a:effectLst>
              </a:rPr>
              <a:t>Assistant Chief</a:t>
            </a:r>
          </a:p>
          <a:p>
            <a:pPr algn="ctr">
              <a:spcBef>
                <a:spcPct val="20000"/>
              </a:spcBef>
              <a:buClr>
                <a:schemeClr val="hlink"/>
              </a:buClr>
              <a:buSzPct val="65000"/>
              <a:buFont typeface="Wingdings" pitchFamily="2" charset="2"/>
              <a:buNone/>
              <a:defRPr/>
            </a:pPr>
            <a:r>
              <a:rPr lang="en-US" sz="2000" b="1" dirty="0">
                <a:ln w="11430"/>
                <a:solidFill>
                  <a:schemeClr val="accent4">
                    <a:lumMod val="10000"/>
                  </a:schemeClr>
                </a:solidFill>
                <a:effectLst>
                  <a:outerShdw blurRad="80000" dist="40000" dir="5040000" algn="tl">
                    <a:srgbClr val="000000">
                      <a:alpha val="30000"/>
                    </a:srgbClr>
                  </a:outerShdw>
                </a:effectLst>
              </a:rPr>
              <a:t>Chester L. Logan</a:t>
            </a:r>
          </a:p>
        </p:txBody>
      </p:sp>
      <p:pic>
        <p:nvPicPr>
          <p:cNvPr id="8196" name="Picture 4" descr="http://mhpbooks.com/mobylives/wp-content/uploads/2009/06/ladyjustice.gif"/>
          <p:cNvPicPr>
            <a:picLocks noChangeAspect="1" noChangeArrowheads="1"/>
          </p:cNvPicPr>
          <p:nvPr/>
        </p:nvPicPr>
        <p:blipFill>
          <a:blip r:embed="rId2" r:link="rId3" cstate="print"/>
          <a:srcRect/>
          <a:stretch>
            <a:fillRect/>
          </a:stretch>
        </p:blipFill>
        <p:spPr bwMode="auto">
          <a:xfrm>
            <a:off x="1828800" y="2971800"/>
            <a:ext cx="1066800" cy="144779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201" name="Picture 9" descr="badge"/>
          <p:cNvPicPr>
            <a:picLocks noChangeAspect="1" noChangeArrowheads="1"/>
          </p:cNvPicPr>
          <p:nvPr/>
        </p:nvPicPr>
        <p:blipFill>
          <a:blip r:embed="rId4" cstate="print"/>
          <a:srcRect/>
          <a:stretch>
            <a:fillRect/>
          </a:stretch>
        </p:blipFill>
        <p:spPr bwMode="auto">
          <a:xfrm>
            <a:off x="3962400" y="2971800"/>
            <a:ext cx="1066800" cy="1447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202" name="Picture 10" descr="http://cbsdetroit.files.wordpress.com/2011/01/wayne-county-logo-pict2.gif?w=146"/>
          <p:cNvPicPr>
            <a:picLocks noChangeAspect="1" noChangeArrowheads="1"/>
          </p:cNvPicPr>
          <p:nvPr/>
        </p:nvPicPr>
        <p:blipFill>
          <a:blip r:embed="rId5" r:link="rId6" cstate="print"/>
          <a:srcRect/>
          <a:stretch>
            <a:fillRect/>
          </a:stretch>
        </p:blipFill>
        <p:spPr bwMode="auto">
          <a:xfrm>
            <a:off x="5029200" y="2971800"/>
            <a:ext cx="1066800" cy="1447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203" name="Picture 11" descr="http://kimash.com/gallery/atf-eagle-badge-150.jpg"/>
          <p:cNvPicPr>
            <a:picLocks noChangeAspect="1" noChangeArrowheads="1"/>
          </p:cNvPicPr>
          <p:nvPr/>
        </p:nvPicPr>
        <p:blipFill>
          <a:blip r:embed="rId7" r:link="rId8" cstate="print"/>
          <a:srcRect/>
          <a:stretch>
            <a:fillRect/>
          </a:stretch>
        </p:blipFill>
        <p:spPr bwMode="auto">
          <a:xfrm>
            <a:off x="2895600" y="2971800"/>
            <a:ext cx="1081087" cy="1447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4" name="Picture 13" descr="DPSPD_logo.png"/>
          <p:cNvPicPr>
            <a:picLocks noChangeAspect="1"/>
          </p:cNvPicPr>
          <p:nvPr/>
        </p:nvPicPr>
        <p:blipFill>
          <a:blip r:embed="rId9" cstate="print">
            <a:lum bright="1000"/>
          </a:blip>
          <a:stretch>
            <a:fillRect/>
          </a:stretch>
        </p:blipFill>
        <p:spPr>
          <a:xfrm>
            <a:off x="6096000" y="2971800"/>
            <a:ext cx="1066800" cy="1447800"/>
          </a:xfrm>
          <a:prstGeom prst="roundRect">
            <a:avLst>
              <a:gd name="adj" fmla="val 8594"/>
            </a:avLst>
          </a:prstGeom>
          <a:solidFill>
            <a:schemeClr val="tx1"/>
          </a:solidFill>
          <a:ln>
            <a:noFill/>
          </a:ln>
          <a:effectLst>
            <a:reflection blurRad="12700" stA="38000" endPos="28000" dist="5000" dir="5400000" sy="-100000" algn="bl" rotWithShape="0"/>
          </a:effectLst>
        </p:spPr>
      </p:pic>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Financial Resources</a:t>
            </a:r>
            <a:b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Text Placeholder 2"/>
          <p:cNvSpPr txBox="1">
            <a:spLocks/>
          </p:cNvSpPr>
          <p:nvPr/>
        </p:nvSpPr>
        <p:spPr>
          <a:xfrm>
            <a:off x="609600" y="1676400"/>
            <a:ext cx="8001000" cy="1828800"/>
          </a:xfrm>
          <a:prstGeom prst="rect">
            <a:avLst/>
          </a:prstGeom>
        </p:spPr>
        <p:txBody>
          <a:bodyPr/>
          <a:lstStyle/>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No Child Left behind (NCLB)</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Office of Juvenile Justice and Delinquency Prevention (OJJDP)</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Bureau of Justice Assistance (BJA)</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Comprehensive Anti-Gang Strategies and Program 2011</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Multi – State Mentoring Initiative 2011</a:t>
            </a:r>
          </a:p>
          <a:p>
            <a:pPr marL="800100" lvl="1" indent="-342900" eaLnBrk="0" hangingPunct="0">
              <a:spcBef>
                <a:spcPct val="20000"/>
              </a:spcBef>
              <a:buClr>
                <a:schemeClr val="hlink"/>
              </a:buClr>
              <a:buSzPct val="65000"/>
              <a:defRPr/>
            </a:pPr>
            <a:endParaRPr lang="en-US" sz="2400" kern="0" dirty="0">
              <a:effectLst>
                <a:outerShdw blurRad="38100" dist="38100" dir="2700000" algn="tl">
                  <a:srgbClr val="000000"/>
                </a:outerShdw>
              </a:effectLst>
              <a:latin typeface="+mn-lt"/>
            </a:endParaRPr>
          </a:p>
        </p:txBody>
      </p:sp>
    </p:spTree>
  </p:cSld>
  <p:clrMapOvr>
    <a:masterClrMapping/>
  </p:clrMapOvr>
  <p:transition spd="med">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Program Development</a:t>
            </a:r>
            <a:b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&amp;</a:t>
            </a:r>
            <a:b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General Resources</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Text Placeholder 2"/>
          <p:cNvSpPr txBox="1">
            <a:spLocks/>
          </p:cNvSpPr>
          <p:nvPr/>
        </p:nvSpPr>
        <p:spPr>
          <a:xfrm>
            <a:off x="685800" y="2057400"/>
            <a:ext cx="8001000" cy="1828800"/>
          </a:xfrm>
          <a:prstGeom prst="rect">
            <a:avLst/>
          </a:prstGeom>
        </p:spPr>
        <p:txBody>
          <a:bodyPr/>
          <a:lstStyle/>
          <a:p>
            <a:pPr marL="800100" lvl="1" indent="-342900" eaLnBrk="0" hangingPunct="0">
              <a:spcBef>
                <a:spcPct val="20000"/>
              </a:spcBef>
              <a:buClr>
                <a:schemeClr val="hlink"/>
              </a:buClr>
              <a:buSzPct val="65000"/>
              <a:defRPr/>
            </a:pPr>
            <a:r>
              <a:rPr lang="en-US" sz="2400" kern="0" dirty="0">
                <a:effectLst>
                  <a:outerShdw blurRad="38100" dist="38100" dir="2700000" algn="tl">
                    <a:srgbClr val="000000"/>
                  </a:outerShdw>
                </a:effectLst>
                <a:latin typeface="+mn-lt"/>
              </a:rPr>
              <a:t>Program Development, resources for schools interested in:</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Decreasing delinquency, truancy, drop-out rates, &amp; implementing prevention policies and programs.</a:t>
            </a:r>
          </a:p>
          <a:p>
            <a:pPr marL="800100" lvl="1" indent="-342900" eaLnBrk="0" hangingPunct="0">
              <a:spcBef>
                <a:spcPct val="20000"/>
              </a:spcBef>
              <a:buClr>
                <a:schemeClr val="hlink"/>
              </a:buClr>
              <a:buSzPct val="65000"/>
              <a:defRPr/>
            </a:pPr>
            <a:endParaRPr lang="en-US" sz="2400" kern="0" dirty="0">
              <a:effectLst>
                <a:outerShdw blurRad="38100" dist="38100" dir="2700000" algn="tl">
                  <a:srgbClr val="000000"/>
                </a:outerShdw>
              </a:effectLst>
              <a:latin typeface="+mn-lt"/>
            </a:endParaRPr>
          </a:p>
          <a:p>
            <a:pPr marL="800100" lvl="1" indent="-342900" eaLnBrk="0" hangingPunct="0">
              <a:spcBef>
                <a:spcPct val="20000"/>
              </a:spcBef>
              <a:buClr>
                <a:schemeClr val="hlink"/>
              </a:buClr>
              <a:buSzPct val="65000"/>
              <a:defRPr/>
            </a:pPr>
            <a:r>
              <a:rPr lang="en-US" sz="2400" kern="0" dirty="0">
                <a:effectLst>
                  <a:outerShdw blurRad="38100" dist="38100" dir="2700000" algn="tl">
                    <a:srgbClr val="000000"/>
                  </a:outerShdw>
                </a:effectLst>
                <a:latin typeface="+mn-lt"/>
              </a:rPr>
              <a:t>General Resources:</a:t>
            </a:r>
          </a:p>
          <a:p>
            <a:pPr marL="800100" lvl="1" indent="-342900" eaLnBrk="0" hangingPunct="0">
              <a:spcBef>
                <a:spcPct val="20000"/>
              </a:spcBef>
              <a:buClr>
                <a:schemeClr val="hlink"/>
              </a:buClr>
              <a:buSzPct val="65000"/>
              <a:buFont typeface="Wingdings" pitchFamily="2" charset="2"/>
              <a:buChar char="n"/>
              <a:defRPr/>
            </a:pPr>
            <a:r>
              <a:rPr lang="en-US" sz="2000" kern="0" dirty="0">
                <a:effectLst>
                  <a:outerShdw blurRad="38100" dist="38100" dir="2700000" algn="tl">
                    <a:srgbClr val="000000"/>
                  </a:outerShdw>
                </a:effectLst>
                <a:latin typeface="+mn-lt"/>
              </a:rPr>
              <a:t>Arnette, J.L. &amp; Walsleben, M.C. (1998).  </a:t>
            </a:r>
            <a:r>
              <a:rPr lang="en-US" sz="2000" i="1" kern="0" dirty="0">
                <a:effectLst>
                  <a:outerShdw blurRad="38100" dist="38100" dir="2700000" algn="tl">
                    <a:srgbClr val="000000"/>
                  </a:outerShdw>
                </a:effectLst>
                <a:latin typeface="+mn-lt"/>
              </a:rPr>
              <a:t>Combating fear and restoring safety in schools:  A juvenile justice bulletin.  </a:t>
            </a:r>
            <a:r>
              <a:rPr lang="en-US" sz="2000" kern="0" dirty="0">
                <a:effectLst>
                  <a:outerShdw blurRad="38100" dist="38100" dir="2700000" algn="tl">
                    <a:srgbClr val="000000"/>
                  </a:outerShdw>
                </a:effectLst>
                <a:latin typeface="+mn-lt"/>
              </a:rPr>
              <a:t>Washington, DC:  Office of Juvenile Justice and Delinquency Prevention, U.S. Department Of Justice</a:t>
            </a:r>
            <a:r>
              <a:rPr lang="en-US" sz="2400" kern="0" dirty="0">
                <a:effectLst>
                  <a:outerShdw blurRad="38100" dist="38100" dir="2700000" algn="tl">
                    <a:srgbClr val="000000"/>
                  </a:outerShdw>
                </a:effectLst>
                <a:latin typeface="+mn-lt"/>
              </a:rPr>
              <a:t>.</a:t>
            </a:r>
          </a:p>
          <a:p>
            <a:pPr marL="800100" lvl="1" indent="-342900" eaLnBrk="0" hangingPunct="0">
              <a:spcBef>
                <a:spcPct val="20000"/>
              </a:spcBef>
              <a:buClr>
                <a:schemeClr val="hlink"/>
              </a:buClr>
              <a:buSzPct val="65000"/>
              <a:buFont typeface="Wingdings" pitchFamily="2" charset="2"/>
              <a:buChar char="n"/>
              <a:defRPr/>
            </a:pPr>
            <a:r>
              <a:rPr lang="en-US" sz="2000" kern="0" dirty="0">
                <a:effectLst>
                  <a:outerShdw blurRad="38100" dist="38100" dir="2700000" algn="tl">
                    <a:srgbClr val="000000"/>
                  </a:outerShdw>
                </a:effectLst>
                <a:latin typeface="+mn-lt"/>
              </a:rPr>
              <a:t>Blauvelt, P. (2000). </a:t>
            </a:r>
            <a:r>
              <a:rPr lang="en-US" sz="2000" i="1" kern="0" dirty="0">
                <a:effectLst>
                  <a:outerShdw blurRad="38100" dist="38100" dir="2700000" algn="tl">
                    <a:srgbClr val="000000"/>
                  </a:outerShdw>
                </a:effectLst>
                <a:latin typeface="+mn-lt"/>
              </a:rPr>
              <a:t>Making schools safe for students:  Creating a proactive school safety plan.  Thousand Oaks, </a:t>
            </a:r>
            <a:r>
              <a:rPr lang="en-US" sz="2000" kern="0" dirty="0">
                <a:effectLst>
                  <a:outerShdw blurRad="38100" dist="38100" dir="2700000" algn="tl">
                    <a:srgbClr val="000000"/>
                  </a:outerShdw>
                </a:effectLst>
                <a:latin typeface="+mn-lt"/>
              </a:rPr>
              <a:t>CA:  Corwin Press.</a:t>
            </a:r>
          </a:p>
          <a:p>
            <a:pPr marL="800100" lvl="1" indent="-342900" eaLnBrk="0" hangingPunct="0">
              <a:spcBef>
                <a:spcPct val="20000"/>
              </a:spcBef>
              <a:buClr>
                <a:schemeClr val="hlink"/>
              </a:buClr>
              <a:buSzPct val="65000"/>
              <a:defRPr/>
            </a:pPr>
            <a:endParaRPr lang="en-US" sz="2400" kern="0" dirty="0">
              <a:effectLst>
                <a:outerShdw blurRad="38100" dist="38100" dir="2700000" algn="tl">
                  <a:srgbClr val="000000"/>
                </a:outerShdw>
              </a:effectLst>
              <a:latin typeface="+mn-lt"/>
            </a:endParaRPr>
          </a:p>
        </p:txBody>
      </p:sp>
    </p:spTree>
  </p:cSld>
  <p:clrMapOvr>
    <a:masterClrMapping/>
  </p:clrMapOvr>
  <p:transition spd="med">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Summary</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 name="Text Placeholder 2"/>
          <p:cNvSpPr txBox="1">
            <a:spLocks/>
          </p:cNvSpPr>
          <p:nvPr/>
        </p:nvSpPr>
        <p:spPr>
          <a:xfrm>
            <a:off x="533400" y="1447800"/>
            <a:ext cx="8077200" cy="2351088"/>
          </a:xfrm>
          <a:prstGeom prst="rect">
            <a:avLst/>
          </a:prstGeom>
        </p:spPr>
        <p:txBody>
          <a:bodyPr/>
          <a:lstStyle/>
          <a:p>
            <a:pPr marL="342900" indent="-342900" eaLnBrk="0" hangingPunct="0">
              <a:spcBef>
                <a:spcPct val="20000"/>
              </a:spcBef>
              <a:buClr>
                <a:schemeClr val="hlink"/>
              </a:buClr>
              <a:buSzPct val="65000"/>
              <a:defRPr/>
            </a:pPr>
            <a:r>
              <a:rPr lang="en-US" sz="2400" dirty="0">
                <a:effectLst>
                  <a:outerShdw blurRad="38100" dist="38100" dir="2700000" algn="tl">
                    <a:srgbClr val="000000"/>
                  </a:outerShdw>
                </a:effectLst>
              </a:rPr>
              <a:t>		It is understood that negative behavior by the minority disrupts the learning process for the majority.  Yet, removing the disruptive students from the educational institution creates more distressing scenarios, such as increasing the dropping-out rate and delinquency.</a:t>
            </a:r>
          </a:p>
          <a:p>
            <a:pPr marL="342900" indent="-342900" eaLnBrk="0" hangingPunct="0">
              <a:spcBef>
                <a:spcPct val="20000"/>
              </a:spcBef>
              <a:buClr>
                <a:schemeClr val="hlink"/>
              </a:buClr>
              <a:buSzPct val="65000"/>
              <a:defRPr/>
            </a:pPr>
            <a:r>
              <a:rPr lang="en-US" sz="2400" dirty="0">
                <a:effectLst>
                  <a:outerShdw blurRad="38100" dist="38100" dir="2700000" algn="tl">
                    <a:srgbClr val="000000"/>
                  </a:outerShdw>
                </a:effectLst>
              </a:rPr>
              <a:t>		We unite our efforts today to secure our youth of tomorrow.  We thank you for your partnership and commitment to improving the quality of the educational experience and overall quality of life within our communities.</a:t>
            </a:r>
          </a:p>
          <a:p>
            <a:pPr marL="342900" indent="-342900" eaLnBrk="0" hangingPunct="0">
              <a:spcBef>
                <a:spcPct val="20000"/>
              </a:spcBef>
              <a:buClr>
                <a:schemeClr val="hlink"/>
              </a:buClr>
              <a:buSzPct val="65000"/>
              <a:defRPr/>
            </a:pPr>
            <a:endParaRPr lang="en-US" sz="2400" dirty="0">
              <a:effectLst>
                <a:outerShdw blurRad="38100" dist="38100" dir="2700000" algn="tl">
                  <a:srgbClr val="000000"/>
                </a:outerShdw>
              </a:effectLst>
            </a:endParaRPr>
          </a:p>
          <a:p>
            <a:pPr marL="342900" indent="-342900" eaLnBrk="0" hangingPunct="0">
              <a:spcBef>
                <a:spcPct val="20000"/>
              </a:spcBef>
              <a:buClr>
                <a:schemeClr val="hlink"/>
              </a:buClr>
              <a:buSzPct val="65000"/>
              <a:defRPr/>
            </a:pPr>
            <a:endParaRPr lang="en-US" sz="2400" dirty="0">
              <a:effectLst>
                <a:outerShdw blurRad="38100" dist="38100" dir="2700000" algn="tl">
                  <a:srgbClr val="000000"/>
                </a:outerShdw>
              </a:effectLst>
            </a:endParaRPr>
          </a:p>
          <a:p>
            <a:pPr marL="342900" indent="-342900" eaLnBrk="0" hangingPunct="0">
              <a:spcBef>
                <a:spcPct val="20000"/>
              </a:spcBef>
              <a:buClr>
                <a:schemeClr val="hlink"/>
              </a:buClr>
              <a:buSzPct val="65000"/>
              <a:defRPr/>
            </a:pPr>
            <a:r>
              <a:rPr lang="en-US" sz="2400" dirty="0">
                <a:effectLst>
                  <a:outerShdw blurRad="38100" dist="38100" dir="2700000" algn="tl">
                    <a:srgbClr val="000000"/>
                  </a:outerShdw>
                </a:effectLst>
              </a:rPr>
              <a:t> </a:t>
            </a:r>
          </a:p>
        </p:txBody>
      </p:sp>
    </p:spTree>
  </p:cSld>
  <p:clrMapOvr>
    <a:masterClrMapping/>
  </p:clrMapOvr>
  <p:transition spd="med">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Grp="1" noChangeArrowheads="1"/>
          </p:cNvSpPr>
          <p:nvPr>
            <p:ph type="title"/>
          </p:nvPr>
        </p:nvSpPr>
        <p:spPr>
          <a:xfrm>
            <a:off x="0" y="-152400"/>
            <a:ext cx="9144000" cy="1169987"/>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eaLnBrk="1" hangingPunct="1">
              <a:defRPr/>
            </a:pPr>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Table of Contents</a:t>
            </a:r>
          </a:p>
        </p:txBody>
      </p:sp>
      <p:sp>
        <p:nvSpPr>
          <p:cNvPr id="4" name="Text Placeholder 2"/>
          <p:cNvSpPr txBox="1">
            <a:spLocks/>
          </p:cNvSpPr>
          <p:nvPr/>
        </p:nvSpPr>
        <p:spPr>
          <a:xfrm>
            <a:off x="838200" y="1447800"/>
            <a:ext cx="8077200" cy="2133600"/>
          </a:xfrm>
          <a:prstGeom prst="rect">
            <a:avLst/>
          </a:prstGeom>
        </p:spPr>
        <p:txBody>
          <a:bodyPr/>
          <a:lstStyle/>
          <a:p>
            <a:pPr marL="342900" indent="-342900" eaLnBrk="0" hangingPunct="0">
              <a:spcBef>
                <a:spcPct val="20000"/>
              </a:spcBef>
              <a:buClr>
                <a:schemeClr val="hlink"/>
              </a:buClr>
              <a:buSzPct val="65000"/>
              <a:defRPr/>
            </a:pPr>
            <a:r>
              <a:rPr lang="en-US" sz="2400" kern="0" dirty="0">
                <a:effectLst>
                  <a:outerShdw blurRad="38100" dist="38100" dir="2700000" algn="tl">
                    <a:srgbClr val="000000"/>
                  </a:outerShdw>
                </a:effectLst>
                <a:latin typeface="+mn-lt"/>
              </a:rPr>
              <a:t>Operation Safe Passage</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Mission Statement</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Scope of the Problem</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Policy Implications for Schools/Enabling legislation</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Priorities and Roles </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Prevention and Community</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Agencies/Partners</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Financial Resources</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Program Development/General Resources</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Summary</a:t>
            </a:r>
          </a:p>
          <a:p>
            <a:pPr marL="800100" lvl="1" indent="-342900" eaLnBrk="0" hangingPunct="0">
              <a:spcBef>
                <a:spcPct val="20000"/>
              </a:spcBef>
              <a:buClr>
                <a:schemeClr val="hlink"/>
              </a:buClr>
              <a:buSzPct val="65000"/>
              <a:defRPr/>
            </a:pPr>
            <a:endParaRPr lang="en-US" sz="2400" kern="0" dirty="0">
              <a:effectLst>
                <a:outerShdw blurRad="38100" dist="38100" dir="2700000" algn="tl">
                  <a:srgbClr val="000000"/>
                </a:outerShdw>
              </a:effectLst>
              <a:latin typeface="+mn-lt"/>
            </a:endParaRPr>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916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Mission Statement</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 name="Text Placeholder 2"/>
          <p:cNvSpPr txBox="1">
            <a:spLocks/>
          </p:cNvSpPr>
          <p:nvPr/>
        </p:nvSpPr>
        <p:spPr>
          <a:xfrm>
            <a:off x="533400" y="1447800"/>
            <a:ext cx="8077200" cy="2351088"/>
          </a:xfrm>
          <a:prstGeom prst="rect">
            <a:avLst/>
          </a:prstGeom>
        </p:spPr>
        <p:txBody>
          <a:bodyPr/>
          <a:lstStyle/>
          <a:p>
            <a:pPr marL="342900" indent="-342900" eaLnBrk="0" hangingPunct="0">
              <a:spcBef>
                <a:spcPct val="20000"/>
              </a:spcBef>
              <a:buClr>
                <a:schemeClr val="hlink"/>
              </a:buClr>
              <a:buSzPct val="65000"/>
              <a:defRPr/>
            </a:pPr>
            <a:r>
              <a:rPr lang="en-US" sz="2400">
                <a:effectLst>
                  <a:outerShdw blurRad="38100" dist="38100" dir="2700000" algn="tl">
                    <a:srgbClr val="000000"/>
                  </a:outerShdw>
                </a:effectLst>
              </a:rPr>
              <a:t>		It is the Safe Passage sub-committee’s response to Juvenile truancy driving crime.  Detroit Police Department identified exclusionary practices as being a contributing factor to the issue.  </a:t>
            </a:r>
          </a:p>
          <a:p>
            <a:pPr marL="342900" indent="-342900" eaLnBrk="0" hangingPunct="0">
              <a:spcBef>
                <a:spcPct val="20000"/>
              </a:spcBef>
              <a:buClr>
                <a:schemeClr val="hlink"/>
              </a:buClr>
              <a:buSzPct val="65000"/>
              <a:defRPr/>
            </a:pPr>
            <a:r>
              <a:rPr lang="en-US" sz="2400">
                <a:effectLst>
                  <a:outerShdw blurRad="38100" dist="38100" dir="2700000" algn="tl">
                    <a:srgbClr val="000000"/>
                  </a:outerShdw>
                </a:effectLst>
              </a:rPr>
              <a:t>		Safe Passage is a strategy to address Juvenile truancy and exclusionary practices to provide necessary resources to establish a safer environment for our children  </a:t>
            </a:r>
          </a:p>
          <a:p>
            <a:pPr marL="342900" indent="-342900" eaLnBrk="0" hangingPunct="0">
              <a:spcBef>
                <a:spcPct val="20000"/>
              </a:spcBef>
              <a:buClr>
                <a:schemeClr val="hlink"/>
              </a:buClr>
              <a:buSzPct val="65000"/>
              <a:defRPr/>
            </a:pPr>
            <a:endParaRPr lang="en-US" sz="2400">
              <a:effectLst>
                <a:outerShdw blurRad="38100" dist="38100" dir="2700000" algn="tl">
                  <a:srgbClr val="000000"/>
                </a:outerShdw>
              </a:effectLst>
            </a:endParaRPr>
          </a:p>
          <a:p>
            <a:pPr marL="342900" indent="-342900" eaLnBrk="0" hangingPunct="0">
              <a:spcBef>
                <a:spcPct val="20000"/>
              </a:spcBef>
              <a:buClr>
                <a:schemeClr val="hlink"/>
              </a:buClr>
              <a:buSzPct val="65000"/>
              <a:defRPr/>
            </a:pPr>
            <a:endParaRPr lang="en-US" sz="2400">
              <a:effectLst>
                <a:outerShdw blurRad="38100" dist="38100" dir="2700000" algn="tl">
                  <a:srgbClr val="000000"/>
                </a:outerShdw>
              </a:effectLst>
            </a:endParaRPr>
          </a:p>
          <a:p>
            <a:pPr marL="342900" indent="-342900" eaLnBrk="0" hangingPunct="0">
              <a:spcBef>
                <a:spcPct val="20000"/>
              </a:spcBef>
              <a:buClr>
                <a:schemeClr val="hlink"/>
              </a:buClr>
              <a:buSzPct val="65000"/>
              <a:defRPr/>
            </a:pPr>
            <a:endParaRPr lang="en-US" sz="2400">
              <a:effectLst>
                <a:outerShdw blurRad="38100" dist="38100" dir="2700000" algn="tl">
                  <a:srgbClr val="000000"/>
                </a:outerShdw>
              </a:effectLst>
            </a:endParaRPr>
          </a:p>
          <a:p>
            <a:pPr marL="342900" indent="-342900" eaLnBrk="0" hangingPunct="0">
              <a:spcBef>
                <a:spcPct val="20000"/>
              </a:spcBef>
              <a:buClr>
                <a:schemeClr val="hlink"/>
              </a:buClr>
              <a:buSzPct val="65000"/>
              <a:defRPr/>
            </a:pPr>
            <a:endParaRPr lang="en-US" sz="2400">
              <a:effectLst>
                <a:outerShdw blurRad="38100" dist="38100" dir="2700000" algn="tl">
                  <a:srgbClr val="000000"/>
                </a:outerShdw>
              </a:effectLst>
            </a:endParaRPr>
          </a:p>
          <a:p>
            <a:pPr marL="342900" indent="-342900" eaLnBrk="0" hangingPunct="0">
              <a:spcBef>
                <a:spcPct val="20000"/>
              </a:spcBef>
              <a:buClr>
                <a:schemeClr val="hlink"/>
              </a:buClr>
              <a:buSzPct val="65000"/>
              <a:defRPr/>
            </a:pPr>
            <a:endParaRPr lang="en-US" sz="2400">
              <a:effectLst>
                <a:outerShdw blurRad="38100" dist="38100" dir="2700000" algn="tl">
                  <a:srgbClr val="000000"/>
                </a:outerShdw>
              </a:effectLst>
            </a:endParaRPr>
          </a:p>
          <a:p>
            <a:pPr marL="342900" indent="-342900" eaLnBrk="0" hangingPunct="0">
              <a:spcBef>
                <a:spcPct val="20000"/>
              </a:spcBef>
              <a:buClr>
                <a:schemeClr val="hlink"/>
              </a:buClr>
              <a:buSzPct val="65000"/>
              <a:defRPr/>
            </a:pPr>
            <a:r>
              <a:rPr lang="en-US" sz="2400">
                <a:effectLst>
                  <a:outerShdw blurRad="38100" dist="38100" dir="2700000" algn="tl">
                    <a:srgbClr val="000000"/>
                  </a:outerShdw>
                </a:effectLst>
              </a:rPr>
              <a:t> </a:t>
            </a:r>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Scope of the problem</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Text Placeholder 2"/>
          <p:cNvSpPr txBox="1">
            <a:spLocks/>
          </p:cNvSpPr>
          <p:nvPr/>
        </p:nvSpPr>
        <p:spPr>
          <a:xfrm>
            <a:off x="609600" y="1447800"/>
            <a:ext cx="8077200" cy="2351088"/>
          </a:xfrm>
          <a:prstGeom prst="rect">
            <a:avLst/>
          </a:prstGeom>
        </p:spPr>
        <p:txBody>
          <a:bodyPr/>
          <a:lstStyle/>
          <a:p>
            <a:pPr marL="342900" indent="-342900" eaLnBrk="0" hangingPunct="0">
              <a:spcBef>
                <a:spcPct val="20000"/>
              </a:spcBef>
              <a:buClr>
                <a:schemeClr val="hlink"/>
              </a:buClr>
              <a:buSzPct val="65000"/>
              <a:defRPr/>
            </a:pPr>
            <a:r>
              <a:rPr lang="en-US" sz="2400">
                <a:effectLst>
                  <a:outerShdw blurRad="38100" dist="38100" dir="2700000" algn="tl">
                    <a:srgbClr val="000000"/>
                  </a:outerShdw>
                </a:effectLst>
              </a:rPr>
              <a:t>		Law enforcement and the community have forged a partnership under “Operation Safe Passage, Alternative to Suspensions and Expulsions” to identify solutions to truancy, delinquency and crimes that plague the City of Detroit. Detroit’s 2009 graduation rate was 62% which included alternative schools.</a:t>
            </a:r>
          </a:p>
          <a:p>
            <a:pPr marL="342900" indent="-342900" eaLnBrk="0" hangingPunct="0">
              <a:spcBef>
                <a:spcPct val="20000"/>
              </a:spcBef>
              <a:buClr>
                <a:schemeClr val="hlink"/>
              </a:buClr>
              <a:buSzPct val="65000"/>
              <a:defRPr/>
            </a:pPr>
            <a:endParaRPr lang="en-US" sz="2400">
              <a:effectLst>
                <a:outerShdw blurRad="38100" dist="38100" dir="2700000" algn="tl">
                  <a:srgbClr val="000000"/>
                </a:outerShdw>
              </a:effectLst>
            </a:endParaRPr>
          </a:p>
          <a:p>
            <a:pPr marL="342900" indent="-342900" eaLnBrk="0" hangingPunct="0">
              <a:spcBef>
                <a:spcPct val="20000"/>
              </a:spcBef>
              <a:buClr>
                <a:schemeClr val="hlink"/>
              </a:buClr>
              <a:buSzPct val="65000"/>
              <a:defRPr/>
            </a:pPr>
            <a:r>
              <a:rPr lang="en-US" sz="2400">
                <a:effectLst>
                  <a:outerShdw blurRad="38100" dist="38100" dir="2700000" algn="tl">
                    <a:srgbClr val="000000"/>
                  </a:outerShdw>
                </a:effectLst>
              </a:rPr>
              <a:t>		</a:t>
            </a:r>
          </a:p>
          <a:p>
            <a:pPr marL="342900" indent="-342900" eaLnBrk="0" hangingPunct="0">
              <a:spcBef>
                <a:spcPct val="20000"/>
              </a:spcBef>
              <a:buClr>
                <a:schemeClr val="hlink"/>
              </a:buClr>
              <a:buSzPct val="65000"/>
              <a:defRPr/>
            </a:pPr>
            <a:r>
              <a:rPr lang="en-US" sz="2400">
                <a:effectLst>
                  <a:outerShdw blurRad="38100" dist="38100" dir="2700000" algn="tl">
                    <a:srgbClr val="000000"/>
                  </a:outerShdw>
                </a:effectLst>
              </a:rPr>
              <a:t>	</a:t>
            </a:r>
          </a:p>
          <a:p>
            <a:pPr marL="342900" indent="-342900" eaLnBrk="0" hangingPunct="0">
              <a:spcBef>
                <a:spcPct val="20000"/>
              </a:spcBef>
              <a:buClr>
                <a:schemeClr val="hlink"/>
              </a:buClr>
              <a:buSzPct val="65000"/>
              <a:defRPr/>
            </a:pPr>
            <a:endParaRPr lang="en-US" sz="2400">
              <a:effectLst>
                <a:outerShdw blurRad="38100" dist="38100" dir="2700000" algn="tl">
                  <a:srgbClr val="000000"/>
                </a:outerShdw>
              </a:effectLst>
            </a:endParaRPr>
          </a:p>
        </p:txBody>
      </p:sp>
    </p:spTree>
  </p:cSld>
  <p:clrMapOvr>
    <a:masterClrMapping/>
  </p:clrMapOvr>
  <p:transition spd="med">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Policy Implications for Schools/</a:t>
            </a:r>
            <a:b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Enabling Legislation</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 name="Text Placeholder 3"/>
          <p:cNvSpPr>
            <a:spLocks noGrp="1"/>
          </p:cNvSpPr>
          <p:nvPr>
            <p:ph type="body" idx="1"/>
          </p:nvPr>
        </p:nvSpPr>
        <p:spPr>
          <a:xfrm>
            <a:off x="914400" y="1905000"/>
            <a:ext cx="4040188" cy="639763"/>
          </a:xfrm>
        </p:spPr>
        <p:txBody>
          <a:bodyPr/>
          <a:lstStyle/>
          <a:p>
            <a:pPr>
              <a:defRPr/>
            </a:pPr>
            <a:r>
              <a:rPr lang="en-US" dirty="0" smtClean="0"/>
              <a:t>Policy Implications for Schools</a:t>
            </a:r>
            <a:endParaRPr lang="en-US" dirty="0"/>
          </a:p>
        </p:txBody>
      </p:sp>
      <p:sp>
        <p:nvSpPr>
          <p:cNvPr id="5" name="Content Placeholder 4"/>
          <p:cNvSpPr>
            <a:spLocks noGrp="1"/>
          </p:cNvSpPr>
          <p:nvPr>
            <p:ph sz="half" idx="2"/>
          </p:nvPr>
        </p:nvSpPr>
        <p:spPr>
          <a:xfrm>
            <a:off x="914400" y="2906713"/>
            <a:ext cx="4040188" cy="3951287"/>
          </a:xfrm>
        </p:spPr>
        <p:txBody>
          <a:bodyPr/>
          <a:lstStyle/>
          <a:p>
            <a:pPr>
              <a:defRPr/>
            </a:pPr>
            <a:r>
              <a:rPr lang="en-US" dirty="0" smtClean="0"/>
              <a:t>Providing educational support</a:t>
            </a:r>
          </a:p>
          <a:p>
            <a:pPr>
              <a:defRPr/>
            </a:pPr>
            <a:r>
              <a:rPr lang="en-US" dirty="0" smtClean="0"/>
              <a:t>Assistance for the parent/guardian</a:t>
            </a:r>
          </a:p>
          <a:p>
            <a:pPr>
              <a:defRPr/>
            </a:pPr>
            <a:r>
              <a:rPr lang="en-US" dirty="0" smtClean="0"/>
              <a:t>Community support services</a:t>
            </a:r>
            <a:endParaRPr lang="en-US" dirty="0"/>
          </a:p>
        </p:txBody>
      </p:sp>
      <p:sp>
        <p:nvSpPr>
          <p:cNvPr id="6" name="Text Placeholder 5"/>
          <p:cNvSpPr>
            <a:spLocks noGrp="1"/>
          </p:cNvSpPr>
          <p:nvPr>
            <p:ph type="body" sz="quarter" idx="3"/>
          </p:nvPr>
        </p:nvSpPr>
        <p:spPr>
          <a:xfrm>
            <a:off x="4724400" y="1524000"/>
            <a:ext cx="4041775" cy="639763"/>
          </a:xfrm>
        </p:spPr>
        <p:txBody>
          <a:bodyPr/>
          <a:lstStyle/>
          <a:p>
            <a:pPr>
              <a:defRPr/>
            </a:pPr>
            <a:r>
              <a:rPr lang="en-US" dirty="0" smtClean="0"/>
              <a:t>Enabling Legislation</a:t>
            </a:r>
            <a:endParaRPr lang="en-US" dirty="0"/>
          </a:p>
        </p:txBody>
      </p:sp>
      <p:sp>
        <p:nvSpPr>
          <p:cNvPr id="7" name="Content Placeholder 6"/>
          <p:cNvSpPr>
            <a:spLocks noGrp="1"/>
          </p:cNvSpPr>
          <p:nvPr>
            <p:ph sz="quarter" idx="4"/>
          </p:nvPr>
        </p:nvSpPr>
        <p:spPr>
          <a:xfrm>
            <a:off x="4724400" y="2906713"/>
            <a:ext cx="4041775" cy="3951287"/>
          </a:xfrm>
        </p:spPr>
        <p:txBody>
          <a:bodyPr/>
          <a:lstStyle/>
          <a:p>
            <a:pPr>
              <a:defRPr/>
            </a:pPr>
            <a:r>
              <a:rPr lang="en-US" smtClean="0"/>
              <a:t>No Child Left behind (NCLB)</a:t>
            </a:r>
          </a:p>
          <a:p>
            <a:pPr>
              <a:defRPr/>
            </a:pPr>
            <a:r>
              <a:rPr lang="en-US" smtClean="0"/>
              <a:t>Programs for suspended and expelled students</a:t>
            </a:r>
          </a:p>
          <a:p>
            <a:pPr>
              <a:defRPr/>
            </a:pPr>
            <a:r>
              <a:rPr lang="en-US" smtClean="0"/>
              <a:t>Opportunities for academic enrichment</a:t>
            </a:r>
          </a:p>
        </p:txBody>
      </p:sp>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020762"/>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Detroit Police Department Priorities and Roles</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Text Placeholder 2"/>
          <p:cNvSpPr>
            <a:spLocks noGrp="1"/>
          </p:cNvSpPr>
          <p:nvPr>
            <p:ph type="body" idx="1"/>
          </p:nvPr>
        </p:nvSpPr>
        <p:spPr>
          <a:xfrm>
            <a:off x="1066800" y="2438400"/>
            <a:ext cx="8077200" cy="4560888"/>
          </a:xfrm>
        </p:spPr>
        <p:txBody>
          <a:bodyPr/>
          <a:lstStyle/>
          <a:p>
            <a:pPr>
              <a:defRPr/>
            </a:pPr>
            <a:r>
              <a:rPr lang="en-US" dirty="0" smtClean="0"/>
              <a:t>Priorities:</a:t>
            </a:r>
          </a:p>
          <a:p>
            <a:pPr>
              <a:defRPr/>
            </a:pPr>
            <a:r>
              <a:rPr lang="en-US" b="0" dirty="0" smtClean="0"/>
              <a:t>It is our goal to decrease crime created by legalized truancy by incorporating alternatives to exclusionary discipline.</a:t>
            </a:r>
          </a:p>
          <a:p>
            <a:pPr>
              <a:defRPr/>
            </a:pPr>
            <a:endParaRPr lang="en-US" b="0" dirty="0" smtClean="0"/>
          </a:p>
          <a:p>
            <a:pPr>
              <a:defRPr/>
            </a:pPr>
            <a:r>
              <a:rPr lang="en-US" dirty="0" smtClean="0"/>
              <a:t>Roles:</a:t>
            </a:r>
          </a:p>
          <a:p>
            <a:pPr>
              <a:defRPr/>
            </a:pPr>
            <a:r>
              <a:rPr lang="en-US" b="0" dirty="0" smtClean="0"/>
              <a:t>Our role is to enlist other partners and agencies to bridge the resources of law enforcement, education and other community groups.</a:t>
            </a:r>
          </a:p>
          <a:p>
            <a:pPr>
              <a:buFont typeface="Arial" pitchFamily="34" charset="0"/>
              <a:buChar char="•"/>
              <a:defRPr/>
            </a:pPr>
            <a:endParaRPr lang="en-US" sz="1200" b="0" dirty="0" smtClean="0"/>
          </a:p>
          <a:p>
            <a:pPr>
              <a:defRPr/>
            </a:pPr>
            <a:endParaRPr lang="en-US" b="0" dirty="0"/>
          </a:p>
        </p:txBody>
      </p:sp>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Prevention &amp; Community</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TextBox 2"/>
          <p:cNvSpPr txBox="1"/>
          <p:nvPr/>
        </p:nvSpPr>
        <p:spPr>
          <a:xfrm>
            <a:off x="1371600" y="6324600"/>
            <a:ext cx="8382000" cy="5540375"/>
          </a:xfrm>
          <a:prstGeom prst="rect">
            <a:avLst/>
          </a:prstGeom>
          <a:noFill/>
        </p:spPr>
        <p:txBody>
          <a:bodyPr>
            <a:spAutoFit/>
          </a:bodyPr>
          <a:lstStyle/>
          <a:p>
            <a:pPr eaLnBrk="0" hangingPunct="0">
              <a:defRPr/>
            </a:pPr>
            <a:endParaRPr lang="en-US" sz="2400" b="1" dirty="0">
              <a:effectLst>
                <a:outerShdw blurRad="38100" dist="38100" dir="2700000" algn="tl">
                  <a:srgbClr val="000000">
                    <a:alpha val="43137"/>
                  </a:srgbClr>
                </a:outerShdw>
              </a:effectLst>
            </a:endParaRPr>
          </a:p>
          <a:p>
            <a:pPr eaLnBrk="0" hangingPunct="0">
              <a:defRPr/>
            </a:pPr>
            <a:endParaRPr lang="en-US" sz="2400" dirty="0">
              <a:effectLst>
                <a:outerShdw blurRad="38100" dist="38100" dir="2700000" algn="tl">
                  <a:srgbClr val="000000">
                    <a:alpha val="43137"/>
                  </a:srgbClr>
                </a:outerShdw>
              </a:effectLst>
            </a:endParaRPr>
          </a:p>
          <a:p>
            <a:pPr eaLnBrk="0" hangingPunct="0">
              <a:defRPr/>
            </a:pPr>
            <a:endParaRPr lang="en-US" sz="2400" dirty="0">
              <a:effectLst>
                <a:outerShdw blurRad="38100" dist="38100" dir="2700000" algn="tl">
                  <a:srgbClr val="000000">
                    <a:alpha val="43137"/>
                  </a:srgbClr>
                </a:outerShdw>
              </a:effectLst>
            </a:endParaRPr>
          </a:p>
          <a:p>
            <a:pPr eaLnBrk="0" hangingPunct="0">
              <a:defRPr/>
            </a:pPr>
            <a:r>
              <a:rPr lang="en-US" sz="2400" b="1" dirty="0">
                <a:effectLst>
                  <a:outerShdw blurRad="38100" dist="38100" dir="2700000" algn="tl">
                    <a:srgbClr val="000000">
                      <a:alpha val="43137"/>
                    </a:srgbClr>
                  </a:outerShdw>
                </a:effectLst>
              </a:rPr>
              <a:t>Family &amp; Interpersonal Relationships:</a:t>
            </a:r>
            <a:endParaRPr lang="en-US" sz="2400" dirty="0">
              <a:effectLst>
                <a:outerShdw blurRad="38100" dist="38100" dir="2700000" algn="tl">
                  <a:srgbClr val="000000">
                    <a:alpha val="43137"/>
                  </a:srgbClr>
                </a:outerShdw>
              </a:effectLst>
            </a:endParaRPr>
          </a:p>
          <a:p>
            <a:pPr eaLnBrk="0" hangingPunct="0">
              <a:defRPr/>
            </a:pPr>
            <a:r>
              <a:rPr lang="en-US" sz="2400" dirty="0">
                <a:effectLst>
                  <a:outerShdw blurRad="38100" dist="38100" dir="2700000" algn="tl">
                    <a:srgbClr val="000000">
                      <a:alpha val="43137"/>
                    </a:srgbClr>
                  </a:outerShdw>
                </a:effectLst>
              </a:rPr>
              <a:t>Students gain knowledge re:</a:t>
            </a:r>
          </a:p>
          <a:p>
            <a:pPr lvl="1" eaLnBrk="0" hangingPunct="0">
              <a:buFont typeface="Wingdings" pitchFamily="2" charset="2"/>
              <a:buChar char="q"/>
              <a:defRPr/>
            </a:pPr>
            <a:r>
              <a:rPr lang="en-US" sz="2400" dirty="0">
                <a:effectLst>
                  <a:outerShdw blurRad="38100" dist="38100" dir="2700000" algn="tl">
                    <a:srgbClr val="000000">
                      <a:alpha val="43137"/>
                    </a:srgbClr>
                  </a:outerShdw>
                </a:effectLst>
              </a:rPr>
              <a:t>Importance of family</a:t>
            </a:r>
          </a:p>
          <a:p>
            <a:pPr lvl="1" eaLnBrk="0" hangingPunct="0">
              <a:buFont typeface="Wingdings" pitchFamily="2" charset="2"/>
              <a:buChar char="q"/>
              <a:defRPr/>
            </a:pPr>
            <a:r>
              <a:rPr lang="en-US" sz="2400" dirty="0">
                <a:effectLst>
                  <a:outerShdw blurRad="38100" dist="38100" dir="2700000" algn="tl">
                    <a:srgbClr val="000000">
                      <a:alpha val="43137"/>
                    </a:srgbClr>
                  </a:outerShdw>
                </a:effectLst>
              </a:rPr>
              <a:t>How to support and balance family </a:t>
            </a:r>
          </a:p>
          <a:p>
            <a:pPr lvl="1" eaLnBrk="0" hangingPunct="0">
              <a:buFont typeface="Wingdings" pitchFamily="2" charset="2"/>
              <a:buChar char="q"/>
              <a:defRPr/>
            </a:pPr>
            <a:r>
              <a:rPr lang="en-US" sz="2400" dirty="0">
                <a:effectLst>
                  <a:outerShdw blurRad="38100" dist="38100" dir="2700000" algn="tl">
                    <a:srgbClr val="000000">
                      <a:alpha val="43137"/>
                    </a:srgbClr>
                  </a:outerShdw>
                </a:effectLst>
              </a:rPr>
              <a:t>Maintain healthy interpersonal relationships	</a:t>
            </a:r>
            <a:r>
              <a:rPr lang="en-US" dirty="0">
                <a:effectLst>
                  <a:outerShdw blurRad="38100" dist="38100" dir="2700000" algn="tl">
                    <a:srgbClr val="000000">
                      <a:alpha val="43137"/>
                    </a:srgbClr>
                  </a:outerShdw>
                </a:effectLst>
              </a:rPr>
              <a:t>	</a:t>
            </a:r>
          </a:p>
          <a:p>
            <a:pPr eaLnBrk="0" hangingPunct="0">
              <a:defRPr/>
            </a:pPr>
            <a:endParaRPr lang="en-US" dirty="0">
              <a:effectLst>
                <a:outerShdw blurRad="38100" dist="38100" dir="2700000" algn="tl">
                  <a:srgbClr val="000000">
                    <a:alpha val="43137"/>
                  </a:srgbClr>
                </a:outerShdw>
              </a:effectLst>
            </a:endParaRPr>
          </a:p>
          <a:p>
            <a:pPr eaLnBrk="0" hangingPunct="0">
              <a:defRPr/>
            </a:pPr>
            <a:endParaRPr lang="en-US" dirty="0">
              <a:effectLst>
                <a:outerShdw blurRad="38100" dist="38100" dir="2700000" algn="tl">
                  <a:srgbClr val="000000">
                    <a:alpha val="43137"/>
                  </a:srgbClr>
                </a:outerShdw>
              </a:effectLst>
            </a:endParaRPr>
          </a:p>
          <a:p>
            <a:pPr eaLnBrk="0" hangingPunct="0">
              <a:defRPr/>
            </a:pPr>
            <a:endParaRPr lang="en-US" dirty="0">
              <a:effectLst>
                <a:outerShdw blurRad="38100" dist="38100" dir="2700000" algn="tl">
                  <a:srgbClr val="000000">
                    <a:alpha val="43137"/>
                  </a:srgbClr>
                </a:outerShdw>
              </a:effectLst>
            </a:endParaRPr>
          </a:p>
          <a:p>
            <a:pPr eaLnBrk="0" hangingPunct="0">
              <a:defRPr/>
            </a:pPr>
            <a:endParaRPr lang="en-US" dirty="0">
              <a:effectLst>
                <a:outerShdw blurRad="38100" dist="38100" dir="2700000" algn="tl">
                  <a:srgbClr val="000000">
                    <a:alpha val="43137"/>
                  </a:srgbClr>
                </a:outerShdw>
              </a:effectLst>
            </a:endParaRPr>
          </a:p>
          <a:p>
            <a:pPr eaLnBrk="0" hangingPunct="0">
              <a:defRPr/>
            </a:pPr>
            <a:r>
              <a:rPr lang="en-US" dirty="0">
                <a:effectLst>
                  <a:outerShdw blurRad="38100" dist="38100" dir="2700000" algn="tl">
                    <a:srgbClr val="000000">
                      <a:alpha val="43137"/>
                    </a:srgbClr>
                  </a:outerShdw>
                </a:effectLst>
              </a:rPr>
              <a:t> </a:t>
            </a:r>
          </a:p>
          <a:p>
            <a:pPr eaLnBrk="0" hangingPunct="0">
              <a:defRPr/>
            </a:pPr>
            <a:endParaRPr lang="en-US" dirty="0">
              <a:effectLst>
                <a:outerShdw blurRad="38100" dist="38100" dir="2700000" algn="tl">
                  <a:srgbClr val="000000">
                    <a:alpha val="43137"/>
                  </a:srgbClr>
                </a:outerShdw>
              </a:effectLst>
            </a:endParaRPr>
          </a:p>
          <a:p>
            <a:pPr eaLnBrk="0" hangingPunct="0">
              <a:defRPr/>
            </a:pPr>
            <a:endParaRPr lang="en-US" dirty="0">
              <a:effectLst>
                <a:outerShdw blurRad="38100" dist="38100" dir="2700000" algn="tl">
                  <a:srgbClr val="000000">
                    <a:alpha val="43137"/>
                  </a:srgbClr>
                </a:outerShdw>
              </a:effectLst>
            </a:endParaRPr>
          </a:p>
          <a:p>
            <a:pPr eaLnBrk="0" hangingPunct="0">
              <a:defRPr/>
            </a:pPr>
            <a:endParaRPr lang="en-US" dirty="0">
              <a:effectLst>
                <a:outerShdw blurRad="38100" dist="38100" dir="2700000" algn="tl">
                  <a:srgbClr val="000000">
                    <a:alpha val="43137"/>
                  </a:srgbClr>
                </a:outerShdw>
              </a:effectLst>
            </a:endParaRPr>
          </a:p>
        </p:txBody>
      </p:sp>
      <p:sp>
        <p:nvSpPr>
          <p:cNvPr id="6" name="Text Placeholder 2"/>
          <p:cNvSpPr txBox="1">
            <a:spLocks/>
          </p:cNvSpPr>
          <p:nvPr/>
        </p:nvSpPr>
        <p:spPr>
          <a:xfrm>
            <a:off x="838200" y="1447800"/>
            <a:ext cx="8077200" cy="2133600"/>
          </a:xfrm>
          <a:prstGeom prst="rect">
            <a:avLst/>
          </a:prstGeom>
        </p:spPr>
        <p:txBody>
          <a:bodyPr/>
          <a:lstStyle/>
          <a:p>
            <a:pPr marL="342900" indent="-342900" eaLnBrk="0" hangingPunct="0">
              <a:spcBef>
                <a:spcPct val="20000"/>
              </a:spcBef>
              <a:buClr>
                <a:schemeClr val="hlink"/>
              </a:buClr>
              <a:buSzPct val="65000"/>
              <a:defRPr/>
            </a:pPr>
            <a:r>
              <a:rPr lang="en-US" sz="2400" kern="0" dirty="0">
                <a:effectLst>
                  <a:outerShdw blurRad="38100" dist="38100" dir="2700000" algn="tl">
                    <a:srgbClr val="000000"/>
                  </a:outerShdw>
                </a:effectLst>
                <a:latin typeface="+mn-lt"/>
              </a:rPr>
              <a:t>G.R.E.A.T (Gang Resistance Education and Training)  prevention of:</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Delinquency</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Youth Violence</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Gang Membership</a:t>
            </a:r>
          </a:p>
          <a:p>
            <a:pPr marL="800100" lvl="1" indent="-342900" eaLnBrk="0" hangingPunct="0">
              <a:spcBef>
                <a:spcPct val="20000"/>
              </a:spcBef>
              <a:buClr>
                <a:schemeClr val="hlink"/>
              </a:buClr>
              <a:buSzPct val="65000"/>
              <a:defRPr/>
            </a:pPr>
            <a:endParaRPr lang="en-US" sz="2400" kern="0" dirty="0">
              <a:effectLst>
                <a:outerShdw blurRad="38100" dist="38100" dir="2700000" algn="tl">
                  <a:srgbClr val="000000"/>
                </a:outerShdw>
              </a:effectLst>
              <a:latin typeface="+mn-lt"/>
            </a:endParaRPr>
          </a:p>
        </p:txBody>
      </p:sp>
      <p:sp>
        <p:nvSpPr>
          <p:cNvPr id="7" name="Text Placeholder 2"/>
          <p:cNvSpPr txBox="1">
            <a:spLocks/>
          </p:cNvSpPr>
          <p:nvPr/>
        </p:nvSpPr>
        <p:spPr>
          <a:xfrm>
            <a:off x="838200" y="3810000"/>
            <a:ext cx="8077200" cy="2133600"/>
          </a:xfrm>
          <a:prstGeom prst="rect">
            <a:avLst/>
          </a:prstGeom>
        </p:spPr>
        <p:txBody>
          <a:bodyPr/>
          <a:lstStyle/>
          <a:p>
            <a:pPr marL="342900" indent="-342900" eaLnBrk="0" hangingPunct="0">
              <a:spcBef>
                <a:spcPct val="20000"/>
              </a:spcBef>
              <a:buClr>
                <a:schemeClr val="hlink"/>
              </a:buClr>
              <a:buSzPct val="65000"/>
              <a:defRPr/>
            </a:pPr>
            <a:r>
              <a:rPr lang="en-US" sz="2400" kern="0" dirty="0">
                <a:effectLst>
                  <a:outerShdw blurRad="38100" dist="38100" dir="2700000" algn="tl">
                    <a:srgbClr val="000000"/>
                  </a:outerShdw>
                </a:effectLst>
                <a:latin typeface="+mn-lt"/>
              </a:rPr>
              <a:t>Project Sentry (Middle and High School) a project were the below groups educate youth:</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Medical professionals</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Law enforcement</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Social services personnel</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Prosecutors</a:t>
            </a:r>
          </a:p>
          <a:p>
            <a:pPr marL="800100" lvl="1" indent="-342900" eaLnBrk="0" hangingPunct="0">
              <a:spcBef>
                <a:spcPct val="20000"/>
              </a:spcBef>
              <a:buClr>
                <a:schemeClr val="hlink"/>
              </a:buClr>
              <a:buSzPct val="65000"/>
              <a:defRPr/>
            </a:pPr>
            <a:endParaRPr lang="en-US" sz="2400" kern="0" dirty="0">
              <a:effectLst>
                <a:outerShdw blurRad="38100" dist="38100" dir="2700000" algn="tl">
                  <a:srgbClr val="000000"/>
                </a:outerShdw>
              </a:effectLst>
              <a:latin typeface="+mn-lt"/>
            </a:endParaRPr>
          </a:p>
        </p:txBody>
      </p:sp>
    </p:spTree>
  </p:cSld>
  <p:clrMapOvr>
    <a:masterClrMapping/>
  </p:clrMapOvr>
  <p:transition spd="med">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52400"/>
            <a:ext cx="91440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Prevention &amp; Community cont..</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Text Placeholder 2"/>
          <p:cNvSpPr txBox="1">
            <a:spLocks/>
          </p:cNvSpPr>
          <p:nvPr/>
        </p:nvSpPr>
        <p:spPr>
          <a:xfrm>
            <a:off x="838200" y="1219200"/>
            <a:ext cx="8077200" cy="2133600"/>
          </a:xfrm>
          <a:prstGeom prst="rect">
            <a:avLst/>
          </a:prstGeom>
        </p:spPr>
        <p:txBody>
          <a:bodyPr/>
          <a:lstStyle/>
          <a:p>
            <a:pPr marL="342900" indent="-342900" eaLnBrk="0" hangingPunct="0">
              <a:spcBef>
                <a:spcPct val="20000"/>
              </a:spcBef>
              <a:buClr>
                <a:schemeClr val="hlink"/>
              </a:buClr>
              <a:buSzPct val="65000"/>
              <a:defRPr/>
            </a:pPr>
            <a:r>
              <a:rPr lang="en-US" sz="2400" kern="0" dirty="0">
                <a:effectLst>
                  <a:outerShdw blurRad="38100" dist="38100" dir="2700000" algn="tl">
                    <a:srgbClr val="000000"/>
                  </a:outerShdw>
                </a:effectLst>
                <a:latin typeface="+mn-lt"/>
              </a:rPr>
              <a:t>Family &amp; Interpersonal Relationships, were students gain knowledge in:</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Importance of family structure</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Family support and balance</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Healthy interpersonal relationships</a:t>
            </a:r>
          </a:p>
          <a:p>
            <a:pPr marL="800100" lvl="1" indent="-342900" eaLnBrk="0" hangingPunct="0">
              <a:spcBef>
                <a:spcPct val="20000"/>
              </a:spcBef>
              <a:buClr>
                <a:schemeClr val="hlink"/>
              </a:buClr>
              <a:buSzPct val="65000"/>
              <a:defRPr/>
            </a:pPr>
            <a:endParaRPr lang="en-US" sz="2400" kern="0" dirty="0">
              <a:effectLst>
                <a:outerShdw blurRad="38100" dist="38100" dir="2700000" algn="tl">
                  <a:srgbClr val="000000"/>
                </a:outerShdw>
              </a:effectLst>
              <a:latin typeface="+mn-lt"/>
            </a:endParaRPr>
          </a:p>
        </p:txBody>
      </p:sp>
      <p:sp>
        <p:nvSpPr>
          <p:cNvPr id="6" name="Text Placeholder 2"/>
          <p:cNvSpPr txBox="1">
            <a:spLocks/>
          </p:cNvSpPr>
          <p:nvPr/>
        </p:nvSpPr>
        <p:spPr>
          <a:xfrm>
            <a:off x="838200" y="3429000"/>
            <a:ext cx="8153400" cy="1828800"/>
          </a:xfrm>
          <a:prstGeom prst="rect">
            <a:avLst/>
          </a:prstGeom>
        </p:spPr>
        <p:txBody>
          <a:bodyPr/>
          <a:lstStyle/>
          <a:p>
            <a:pPr marL="342900" indent="-342900" eaLnBrk="0" hangingPunct="0">
              <a:spcBef>
                <a:spcPct val="20000"/>
              </a:spcBef>
              <a:buClr>
                <a:schemeClr val="hlink"/>
              </a:buClr>
              <a:buSzPct val="65000"/>
              <a:defRPr/>
            </a:pPr>
            <a:r>
              <a:rPr lang="en-US" sz="2400" kern="0" dirty="0">
                <a:effectLst>
                  <a:outerShdw blurRad="38100" dist="38100" dir="2700000" algn="tl">
                    <a:srgbClr val="000000"/>
                  </a:outerShdw>
                </a:effectLst>
                <a:latin typeface="+mn-lt"/>
              </a:rPr>
              <a:t>Violence Preventions, were students learn how:</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Their actions affect others</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To build positive character traits</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To report incidents of violence</a:t>
            </a:r>
          </a:p>
          <a:p>
            <a:pPr marL="800100" lvl="1" indent="-342900" eaLnBrk="0" hangingPunct="0">
              <a:spcBef>
                <a:spcPct val="20000"/>
              </a:spcBef>
              <a:buClr>
                <a:schemeClr val="hlink"/>
              </a:buClr>
              <a:buSzPct val="65000"/>
              <a:defRPr/>
            </a:pPr>
            <a:endParaRPr lang="en-US" sz="2400" kern="0" dirty="0">
              <a:effectLst>
                <a:outerShdw blurRad="38100" dist="38100" dir="2700000" algn="tl">
                  <a:srgbClr val="000000"/>
                </a:outerShdw>
              </a:effectLst>
              <a:latin typeface="+mn-lt"/>
            </a:endParaRPr>
          </a:p>
        </p:txBody>
      </p:sp>
      <p:sp>
        <p:nvSpPr>
          <p:cNvPr id="7" name="Text Placeholder 2"/>
          <p:cNvSpPr txBox="1">
            <a:spLocks/>
          </p:cNvSpPr>
          <p:nvPr/>
        </p:nvSpPr>
        <p:spPr>
          <a:xfrm>
            <a:off x="838200" y="5334000"/>
            <a:ext cx="8001000" cy="1828800"/>
          </a:xfrm>
          <a:prstGeom prst="rect">
            <a:avLst/>
          </a:prstGeom>
        </p:spPr>
        <p:txBody>
          <a:bodyPr/>
          <a:lstStyle/>
          <a:p>
            <a:pPr marL="342900" indent="-342900" eaLnBrk="0" hangingPunct="0">
              <a:spcBef>
                <a:spcPct val="20000"/>
              </a:spcBef>
              <a:buClr>
                <a:schemeClr val="hlink"/>
              </a:buClr>
              <a:buSzPct val="65000"/>
              <a:defRPr/>
            </a:pPr>
            <a:r>
              <a:rPr lang="en-US" sz="2400" kern="0" dirty="0">
                <a:effectLst>
                  <a:outerShdw blurRad="38100" dist="38100" dir="2700000" algn="tl">
                    <a:srgbClr val="000000"/>
                  </a:outerShdw>
                </a:effectLst>
                <a:latin typeface="+mn-lt"/>
              </a:rPr>
              <a:t>Restorative Practices, help school leaders and staff to:</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Develop plans based on student needs</a:t>
            </a:r>
          </a:p>
          <a:p>
            <a:pPr marL="800100" lvl="1" indent="-342900" eaLnBrk="0" hangingPunct="0">
              <a:spcBef>
                <a:spcPct val="20000"/>
              </a:spcBef>
              <a:buClr>
                <a:schemeClr val="hlink"/>
              </a:buClr>
              <a:buSzPct val="65000"/>
              <a:buFont typeface="Wingdings" pitchFamily="2" charset="2"/>
              <a:buChar char="n"/>
              <a:defRPr/>
            </a:pPr>
            <a:r>
              <a:rPr lang="en-US" sz="2400" kern="0" dirty="0">
                <a:effectLst>
                  <a:outerShdw blurRad="38100" dist="38100" dir="2700000" algn="tl">
                    <a:srgbClr val="000000"/>
                  </a:outerShdw>
                </a:effectLst>
                <a:latin typeface="+mn-lt"/>
              </a:rPr>
              <a:t>Organize staff action groups</a:t>
            </a:r>
          </a:p>
          <a:p>
            <a:pPr marL="800100" lvl="1" indent="-342900" eaLnBrk="0" hangingPunct="0">
              <a:spcBef>
                <a:spcPct val="20000"/>
              </a:spcBef>
              <a:buClr>
                <a:schemeClr val="hlink"/>
              </a:buClr>
              <a:buSzPct val="65000"/>
              <a:defRPr/>
            </a:pPr>
            <a:endParaRPr lang="en-US" sz="2400" kern="0" dirty="0">
              <a:effectLst>
                <a:outerShdw blurRad="38100" dist="38100" dir="2700000" algn="tl">
                  <a:srgbClr val="000000"/>
                </a:outerShdw>
              </a:effectLst>
              <a:latin typeface="+mn-lt"/>
            </a:endParaRPr>
          </a:p>
        </p:txBody>
      </p:sp>
    </p:spTree>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9144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Agencies/Partners</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8" name="TextBox 7"/>
          <p:cNvSpPr txBox="1"/>
          <p:nvPr/>
        </p:nvSpPr>
        <p:spPr>
          <a:xfrm>
            <a:off x="3886200" y="1676400"/>
            <a:ext cx="1371600" cy="369332"/>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lgn="ctr" eaLnBrk="0" hangingPunct="0">
              <a:defRPr/>
            </a:pPr>
            <a:r>
              <a:rPr lang="en-US" dirty="0">
                <a:effectLst>
                  <a:outerShdw blurRad="38100" dist="38100" dir="2700000" algn="tl">
                    <a:srgbClr val="000000">
                      <a:alpha val="43137"/>
                    </a:srgbClr>
                  </a:outerShdw>
                </a:effectLst>
              </a:rPr>
              <a:t>AGENCIES</a:t>
            </a:r>
          </a:p>
        </p:txBody>
      </p:sp>
      <p:grpSp>
        <p:nvGrpSpPr>
          <p:cNvPr id="59" name="Group 58"/>
          <p:cNvGrpSpPr/>
          <p:nvPr/>
        </p:nvGrpSpPr>
        <p:grpSpPr>
          <a:xfrm>
            <a:off x="609600" y="3581400"/>
            <a:ext cx="7772400" cy="2895600"/>
            <a:chOff x="609600" y="3581400"/>
            <a:chExt cx="7772400" cy="2895600"/>
          </a:xfrm>
          <a:scene3d>
            <a:camera prst="orthographicFront">
              <a:rot lat="0" lon="0" rev="0"/>
            </a:camera>
            <a:lightRig rig="glow" dir="t">
              <a:rot lat="0" lon="0" rev="4800000"/>
            </a:lightRig>
          </a:scene3d>
        </p:grpSpPr>
        <p:grpSp>
          <p:nvGrpSpPr>
            <p:cNvPr id="27" name="Group 26"/>
            <p:cNvGrpSpPr/>
            <p:nvPr/>
          </p:nvGrpSpPr>
          <p:grpSpPr>
            <a:xfrm>
              <a:off x="3505200" y="3581400"/>
              <a:ext cx="2030015" cy="762000"/>
              <a:chOff x="916483" y="1984"/>
              <a:chExt cx="2030015" cy="1218009"/>
            </a:xfrm>
          </p:grpSpPr>
          <p:sp>
            <p:nvSpPr>
              <p:cNvPr id="28" name="Rectangle 27"/>
              <p:cNvSpPr/>
              <p:nvPr/>
            </p:nvSpPr>
            <p:spPr>
              <a:xfrm>
                <a:off x="916483" y="1984"/>
                <a:ext cx="2030015" cy="1218009"/>
              </a:xfrm>
              <a:prstGeom prst="rect">
                <a:avLst/>
              </a:pr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9" name="Rectangle 28"/>
              <p:cNvSpPr/>
              <p:nvPr/>
            </p:nvSpPr>
            <p:spPr>
              <a:xfrm>
                <a:off x="916483" y="1984"/>
                <a:ext cx="2030015" cy="1218009"/>
              </a:xfrm>
              <a:prstGeom prst="rect">
                <a:avLst/>
              </a:prstGeom>
              <a:ln>
                <a:noFill/>
              </a:ln>
              <a:effectLst>
                <a:outerShdw blurRad="190500" dist="228600" dir="2700000" algn="ctr">
                  <a:srgbClr val="000000">
                    <a:alpha val="30000"/>
                  </a:srgbClr>
                </a:outerShdw>
              </a:effectLst>
              <a:sp3d prstMaterial="matte">
                <a:bevelT w="127000" h="63500"/>
              </a:sp3d>
            </p:spPr>
            <p:style>
              <a:lnRef idx="0">
                <a:scrgbClr r="0" g="0" b="0"/>
              </a:lnRef>
              <a:fillRef idx="0">
                <a:scrgbClr r="0" g="0" b="0"/>
              </a:fillRef>
              <a:effectRef idx="0">
                <a:scrgbClr r="0" g="0" b="0"/>
              </a:effectRef>
              <a:fontRef idx="minor">
                <a:schemeClr val="lt1"/>
              </a:fontRef>
            </p:style>
            <p:txBody>
              <a:bodyPr lIns="186690" tIns="186690" rIns="186690" bIns="186690" spcCol="1270" anchor="ctr"/>
              <a:lstStyle/>
              <a:p>
                <a:pPr algn="ctr" defTabSz="2178050" eaLnBrk="0" hangingPunct="0">
                  <a:lnSpc>
                    <a:spcPct val="90000"/>
                  </a:lnSpc>
                  <a:spcAft>
                    <a:spcPct val="35000"/>
                  </a:spcAft>
                  <a:defRPr/>
                </a:pPr>
                <a:endParaRPr lang="en-US" sz="4900" dirty="0">
                  <a:solidFill>
                    <a:schemeClr val="accent4">
                      <a:lumMod val="10000"/>
                    </a:schemeClr>
                  </a:solidFill>
                  <a:effectLst>
                    <a:outerShdw blurRad="38100" dist="38100" dir="2700000" algn="tl">
                      <a:srgbClr val="000000">
                        <a:alpha val="43137"/>
                      </a:srgbClr>
                    </a:outerShdw>
                  </a:effectLst>
                </a:endParaRPr>
              </a:p>
            </p:txBody>
          </p:sp>
        </p:grpSp>
        <p:grpSp>
          <p:nvGrpSpPr>
            <p:cNvPr id="58" name="Group 57"/>
            <p:cNvGrpSpPr/>
            <p:nvPr/>
          </p:nvGrpSpPr>
          <p:grpSpPr>
            <a:xfrm>
              <a:off x="609600" y="4572000"/>
              <a:ext cx="7772400" cy="1905000"/>
              <a:chOff x="609600" y="4495800"/>
              <a:chExt cx="7772400" cy="1905000"/>
            </a:xfrm>
          </p:grpSpPr>
          <p:grpSp>
            <p:nvGrpSpPr>
              <p:cNvPr id="30" name="Group 29"/>
              <p:cNvGrpSpPr/>
              <p:nvPr/>
            </p:nvGrpSpPr>
            <p:grpSpPr>
              <a:xfrm>
                <a:off x="609600" y="5486400"/>
                <a:ext cx="7772400" cy="914400"/>
                <a:chOff x="457200" y="2133600"/>
                <a:chExt cx="4800204" cy="914400"/>
              </a:xfrm>
            </p:grpSpPr>
            <p:sp>
              <p:nvSpPr>
                <p:cNvPr id="31" name="Freeform 30"/>
                <p:cNvSpPr/>
                <p:nvPr/>
              </p:nvSpPr>
              <p:spPr>
                <a:xfrm>
                  <a:off x="129579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  Goodwin Consulting/ Made Man	 </a:t>
                  </a:r>
                </a:p>
              </p:txBody>
            </p:sp>
            <p:sp>
              <p:nvSpPr>
                <p:cNvPr id="32" name="Freeform 31"/>
                <p:cNvSpPr/>
                <p:nvPr/>
              </p:nvSpPr>
              <p:spPr>
                <a:xfrm>
                  <a:off x="211158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Detroit City Council, Councilmen Spivey</a:t>
                  </a:r>
                </a:p>
              </p:txBody>
            </p:sp>
            <p:sp>
              <p:nvSpPr>
                <p:cNvPr id="33" name="Freeform 32"/>
                <p:cNvSpPr/>
                <p:nvPr/>
              </p:nvSpPr>
              <p:spPr>
                <a:xfrm>
                  <a:off x="292737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Brightmoor Alliance</a:t>
                  </a:r>
                </a:p>
              </p:txBody>
            </p:sp>
            <p:sp>
              <p:nvSpPr>
                <p:cNvPr id="34" name="Freeform 33"/>
                <p:cNvSpPr/>
                <p:nvPr/>
              </p:nvSpPr>
              <p:spPr>
                <a:xfrm>
                  <a:off x="374316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Brightmoor Pastors Alliance</a:t>
                  </a:r>
                </a:p>
              </p:txBody>
            </p:sp>
            <p:sp>
              <p:nvSpPr>
                <p:cNvPr id="35" name="Freeform 34"/>
                <p:cNvSpPr/>
                <p:nvPr/>
              </p:nvSpPr>
              <p:spPr>
                <a:xfrm>
                  <a:off x="455895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Children’s Aid Society</a:t>
                  </a:r>
                </a:p>
              </p:txBody>
            </p:sp>
            <p:grpSp>
              <p:nvGrpSpPr>
                <p:cNvPr id="36" name="Group 10"/>
                <p:cNvGrpSpPr/>
                <p:nvPr/>
              </p:nvGrpSpPr>
              <p:grpSpPr>
                <a:xfrm>
                  <a:off x="457200" y="2133600"/>
                  <a:ext cx="698450" cy="914400"/>
                  <a:chOff x="394" y="0"/>
                  <a:chExt cx="698450" cy="914400"/>
                </a:xfrm>
              </p:grpSpPr>
              <p:sp>
                <p:nvSpPr>
                  <p:cNvPr id="37" name="Rounded Rectangle 36"/>
                  <p:cNvSpPr/>
                  <p:nvPr/>
                </p:nvSpPr>
                <p:spPr>
                  <a:xfrm>
                    <a:off x="394" y="0"/>
                    <a:ext cx="698450" cy="914400"/>
                  </a:xfrm>
                  <a:prstGeom prst="roundRect">
                    <a:avLst>
                      <a:gd name="adj" fmla="val 10000"/>
                    </a:avLst>
                  </a:pr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8" name="Rounded Rectangle 4"/>
                  <p:cNvSpPr/>
                  <p:nvPr/>
                </p:nvSpPr>
                <p:spPr>
                  <a:xfrm>
                    <a:off x="20851" y="20457"/>
                    <a:ext cx="657536" cy="873486"/>
                  </a:xfrm>
                  <a:prstGeom prst="rect">
                    <a:avLst/>
                  </a:prstGeom>
                  <a:ln>
                    <a:noFill/>
                  </a:ln>
                  <a:effectLst>
                    <a:outerShdw blurRad="190500" dist="228600" dir="2700000" algn="ctr">
                      <a:srgbClr val="000000">
                        <a:alpha val="30000"/>
                      </a:srgbClr>
                    </a:outerShdw>
                  </a:effectLst>
                  <a:sp3d prstMaterial="matte">
                    <a:bevelT w="127000" h="63500"/>
                  </a:sp3d>
                </p:spPr>
                <p:style>
                  <a:lnRef idx="0">
                    <a:scrgbClr r="0" g="0" b="0"/>
                  </a:lnRef>
                  <a:fillRef idx="0">
                    <a:scrgbClr r="0" g="0" b="0"/>
                  </a:fillRef>
                  <a:effectRef idx="0">
                    <a:scrgbClr r="0" g="0" b="0"/>
                  </a:effectRef>
                  <a:fontRef idx="minor">
                    <a:schemeClr val="lt1"/>
                  </a:fontRef>
                </p:style>
                <p:txBody>
                  <a:bodyPr lIns="45720" rIns="45720"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 DPS:</a:t>
                    </a:r>
                  </a:p>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Code of Conduct       Office	 </a:t>
                    </a:r>
                  </a:p>
                </p:txBody>
              </p:sp>
            </p:grpSp>
          </p:grpSp>
          <p:grpSp>
            <p:nvGrpSpPr>
              <p:cNvPr id="39" name="Group 38"/>
              <p:cNvGrpSpPr/>
              <p:nvPr/>
            </p:nvGrpSpPr>
            <p:grpSpPr>
              <a:xfrm>
                <a:off x="3276600" y="4495800"/>
                <a:ext cx="2451829" cy="914400"/>
                <a:chOff x="3743164" y="2133600"/>
                <a:chExt cx="1514240" cy="914400"/>
              </a:xfrm>
            </p:grpSpPr>
            <p:sp>
              <p:nvSpPr>
                <p:cNvPr id="43" name="Freeform 42"/>
                <p:cNvSpPr/>
                <p:nvPr/>
              </p:nvSpPr>
              <p:spPr>
                <a:xfrm>
                  <a:off x="374316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Grandmont/ Rosedale Community Organization</a:t>
                  </a:r>
                </a:p>
              </p:txBody>
            </p:sp>
            <p:sp>
              <p:nvSpPr>
                <p:cNvPr id="44" name="Freeform 43"/>
                <p:cNvSpPr/>
                <p:nvPr/>
              </p:nvSpPr>
              <p:spPr>
                <a:xfrm>
                  <a:off x="455895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Safer Saner Schools</a:t>
                  </a:r>
                </a:p>
              </p:txBody>
            </p:sp>
          </p:grpSp>
        </p:grpSp>
      </p:grpSp>
      <p:grpSp>
        <p:nvGrpSpPr>
          <p:cNvPr id="32774" name="Group 59"/>
          <p:cNvGrpSpPr>
            <a:grpSpLocks/>
          </p:cNvGrpSpPr>
          <p:nvPr/>
        </p:nvGrpSpPr>
        <p:grpSpPr bwMode="auto">
          <a:xfrm>
            <a:off x="609600" y="1447800"/>
            <a:ext cx="7772400" cy="1905000"/>
            <a:chOff x="609600" y="1447800"/>
            <a:chExt cx="7772400" cy="1905000"/>
          </a:xfrm>
        </p:grpSpPr>
        <p:grpSp>
          <p:nvGrpSpPr>
            <p:cNvPr id="5" name="Group 4"/>
            <p:cNvGrpSpPr/>
            <p:nvPr/>
          </p:nvGrpSpPr>
          <p:grpSpPr>
            <a:xfrm>
              <a:off x="3505200" y="1447800"/>
              <a:ext cx="2030015" cy="762000"/>
              <a:chOff x="916483" y="1984"/>
              <a:chExt cx="2030015" cy="1218009"/>
            </a:xfrm>
            <a:scene3d>
              <a:camera prst="orthographicFront">
                <a:rot lat="0" lon="0" rev="0"/>
              </a:camera>
              <a:lightRig rig="balanced" dir="t">
                <a:rot lat="0" lon="0" rev="8700000"/>
              </a:lightRig>
            </a:scene3d>
          </p:grpSpPr>
          <p:sp>
            <p:nvSpPr>
              <p:cNvPr id="6" name="Rectangle 5"/>
              <p:cNvSpPr/>
              <p:nvPr/>
            </p:nvSpPr>
            <p:spPr>
              <a:xfrm>
                <a:off x="916483" y="1984"/>
                <a:ext cx="2030015" cy="1218009"/>
              </a:xfrm>
              <a:prstGeom prst="rect">
                <a:avLst/>
              </a:prstGeom>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6"/>
              <p:cNvSpPr/>
              <p:nvPr/>
            </p:nvSpPr>
            <p:spPr>
              <a:xfrm>
                <a:off x="916483" y="1984"/>
                <a:ext cx="2030015" cy="1218009"/>
              </a:xfrm>
              <a:prstGeom prst="rect">
                <a:avLst/>
              </a:prstGeom>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186690" tIns="186690" rIns="186690" bIns="186690" spcCol="127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defTabSz="2178050" eaLnBrk="0" hangingPunct="0">
                  <a:lnSpc>
                    <a:spcPct val="90000"/>
                  </a:lnSpc>
                  <a:spcAft>
                    <a:spcPct val="35000"/>
                  </a:spcAft>
                  <a:defRPr/>
                </a:pPr>
                <a:endParaRPr lang="en-US" sz="4900" b="1" dirty="0">
                  <a:ln w="11430"/>
                  <a:solidFill>
                    <a:schemeClr val="accent4">
                      <a:lumMod val="10000"/>
                    </a:schemeClr>
                  </a:solidFill>
                  <a:effectLst>
                    <a:outerShdw blurRad="50800" dist="39000" dir="5460000" algn="tl">
                      <a:srgbClr val="000000">
                        <a:alpha val="38000"/>
                      </a:srgbClr>
                    </a:outerShdw>
                  </a:effectLst>
                </a:endParaRPr>
              </a:p>
            </p:txBody>
          </p:sp>
        </p:grpSp>
        <p:grpSp>
          <p:nvGrpSpPr>
            <p:cNvPr id="48" name="Group 47"/>
            <p:cNvGrpSpPr/>
            <p:nvPr/>
          </p:nvGrpSpPr>
          <p:grpSpPr>
            <a:xfrm>
              <a:off x="609600" y="2438400"/>
              <a:ext cx="7772400" cy="914400"/>
              <a:chOff x="457200" y="2133600"/>
              <a:chExt cx="4800204" cy="914400"/>
            </a:xfrm>
            <a:scene3d>
              <a:camera prst="orthographicFront">
                <a:rot lat="0" lon="0" rev="0"/>
              </a:camera>
              <a:lightRig rig="glow" dir="t">
                <a:rot lat="0" lon="0" rev="4800000"/>
              </a:lightRig>
            </a:scene3d>
          </p:grpSpPr>
          <p:sp>
            <p:nvSpPr>
              <p:cNvPr id="49" name="Freeform 48"/>
              <p:cNvSpPr/>
              <p:nvPr/>
            </p:nvSpPr>
            <p:spPr>
              <a:xfrm>
                <a:off x="129579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  A.T.F	 </a:t>
                </a:r>
              </a:p>
            </p:txBody>
          </p:sp>
          <p:sp>
            <p:nvSpPr>
              <p:cNvPr id="50" name="Freeform 49"/>
              <p:cNvSpPr/>
              <p:nvPr/>
            </p:nvSpPr>
            <p:spPr>
              <a:xfrm>
                <a:off x="211158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DPSPD</a:t>
                </a:r>
              </a:p>
            </p:txBody>
          </p:sp>
          <p:sp>
            <p:nvSpPr>
              <p:cNvPr id="51" name="Freeform 50"/>
              <p:cNvSpPr/>
              <p:nvPr/>
            </p:nvSpPr>
            <p:spPr>
              <a:xfrm>
                <a:off x="292737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WCSD</a:t>
                </a:r>
              </a:p>
            </p:txBody>
          </p:sp>
          <p:sp>
            <p:nvSpPr>
              <p:cNvPr id="52" name="Freeform 51"/>
              <p:cNvSpPr/>
              <p:nvPr/>
            </p:nvSpPr>
            <p:spPr>
              <a:xfrm>
                <a:off x="374316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AUSA</a:t>
                </a:r>
              </a:p>
            </p:txBody>
          </p:sp>
          <p:sp>
            <p:nvSpPr>
              <p:cNvPr id="53" name="Freeform 52"/>
              <p:cNvSpPr/>
              <p:nvPr/>
            </p:nvSpPr>
            <p:spPr>
              <a:xfrm>
                <a:off x="4558954" y="2133600"/>
                <a:ext cx="698450" cy="914400"/>
              </a:xfrm>
              <a:custGeom>
                <a:avLst/>
                <a:gdLst>
                  <a:gd name="connsiteX0" fmla="*/ 0 w 698450"/>
                  <a:gd name="connsiteY0" fmla="*/ 69845 h 914400"/>
                  <a:gd name="connsiteX1" fmla="*/ 20457 w 698450"/>
                  <a:gd name="connsiteY1" fmla="*/ 20457 h 914400"/>
                  <a:gd name="connsiteX2" fmla="*/ 69845 w 698450"/>
                  <a:gd name="connsiteY2" fmla="*/ 0 h 914400"/>
                  <a:gd name="connsiteX3" fmla="*/ 628605 w 698450"/>
                  <a:gd name="connsiteY3" fmla="*/ 0 h 914400"/>
                  <a:gd name="connsiteX4" fmla="*/ 677993 w 698450"/>
                  <a:gd name="connsiteY4" fmla="*/ 20457 h 914400"/>
                  <a:gd name="connsiteX5" fmla="*/ 698450 w 698450"/>
                  <a:gd name="connsiteY5" fmla="*/ 69845 h 914400"/>
                  <a:gd name="connsiteX6" fmla="*/ 698450 w 698450"/>
                  <a:gd name="connsiteY6" fmla="*/ 844555 h 914400"/>
                  <a:gd name="connsiteX7" fmla="*/ 677993 w 698450"/>
                  <a:gd name="connsiteY7" fmla="*/ 893943 h 914400"/>
                  <a:gd name="connsiteX8" fmla="*/ 628605 w 698450"/>
                  <a:gd name="connsiteY8" fmla="*/ 914400 h 914400"/>
                  <a:gd name="connsiteX9" fmla="*/ 69845 w 698450"/>
                  <a:gd name="connsiteY9" fmla="*/ 914400 h 914400"/>
                  <a:gd name="connsiteX10" fmla="*/ 20457 w 698450"/>
                  <a:gd name="connsiteY10" fmla="*/ 893943 h 914400"/>
                  <a:gd name="connsiteX11" fmla="*/ 0 w 698450"/>
                  <a:gd name="connsiteY11" fmla="*/ 844555 h 914400"/>
                  <a:gd name="connsiteX12" fmla="*/ 0 w 698450"/>
                  <a:gd name="connsiteY12" fmla="*/ 69845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450" h="914400">
                    <a:moveTo>
                      <a:pt x="0" y="69845"/>
                    </a:moveTo>
                    <a:cubicBezTo>
                      <a:pt x="0" y="51321"/>
                      <a:pt x="7359" y="33556"/>
                      <a:pt x="20457" y="20457"/>
                    </a:cubicBezTo>
                    <a:cubicBezTo>
                      <a:pt x="33556" y="7359"/>
                      <a:pt x="51321" y="0"/>
                      <a:pt x="69845" y="0"/>
                    </a:cubicBezTo>
                    <a:lnTo>
                      <a:pt x="628605" y="0"/>
                    </a:lnTo>
                    <a:cubicBezTo>
                      <a:pt x="647129" y="0"/>
                      <a:pt x="664894" y="7359"/>
                      <a:pt x="677993" y="20457"/>
                    </a:cubicBezTo>
                    <a:cubicBezTo>
                      <a:pt x="691091" y="33556"/>
                      <a:pt x="698450" y="51321"/>
                      <a:pt x="698450" y="69845"/>
                    </a:cubicBezTo>
                    <a:lnTo>
                      <a:pt x="698450" y="844555"/>
                    </a:lnTo>
                    <a:cubicBezTo>
                      <a:pt x="698450" y="863079"/>
                      <a:pt x="691091" y="880844"/>
                      <a:pt x="677993" y="893943"/>
                    </a:cubicBezTo>
                    <a:cubicBezTo>
                      <a:pt x="664895" y="907041"/>
                      <a:pt x="647129" y="914400"/>
                      <a:pt x="628605" y="914400"/>
                    </a:cubicBezTo>
                    <a:lnTo>
                      <a:pt x="69845" y="914400"/>
                    </a:lnTo>
                    <a:cubicBezTo>
                      <a:pt x="51321" y="914400"/>
                      <a:pt x="33556" y="907041"/>
                      <a:pt x="20457" y="893943"/>
                    </a:cubicBezTo>
                    <a:cubicBezTo>
                      <a:pt x="7359" y="880845"/>
                      <a:pt x="0" y="863079"/>
                      <a:pt x="0" y="844555"/>
                    </a:cubicBezTo>
                    <a:lnTo>
                      <a:pt x="0" y="69845"/>
                    </a:lnTo>
                    <a:close/>
                  </a:path>
                </a:pathLst>
              </a:cu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6177" tIns="66177" rIns="66177" bIns="66177"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WCPO</a:t>
                </a:r>
              </a:p>
            </p:txBody>
          </p:sp>
          <p:grpSp>
            <p:nvGrpSpPr>
              <p:cNvPr id="54" name="Group 10"/>
              <p:cNvGrpSpPr/>
              <p:nvPr/>
            </p:nvGrpSpPr>
            <p:grpSpPr>
              <a:xfrm>
                <a:off x="457200" y="2133600"/>
                <a:ext cx="698450" cy="914400"/>
                <a:chOff x="394" y="0"/>
                <a:chExt cx="698450" cy="914400"/>
              </a:xfrm>
            </p:grpSpPr>
            <p:sp>
              <p:nvSpPr>
                <p:cNvPr id="55" name="Rounded Rectangle 54"/>
                <p:cNvSpPr/>
                <p:nvPr/>
              </p:nvSpPr>
              <p:spPr>
                <a:xfrm>
                  <a:off x="394" y="0"/>
                  <a:ext cx="698450" cy="914400"/>
                </a:xfrm>
                <a:prstGeom prst="roundRect">
                  <a:avLst>
                    <a:gd name="adj" fmla="val 10000"/>
                  </a:avLst>
                </a:prstGeom>
                <a:ln>
                  <a:noFill/>
                </a:ln>
                <a:effectLst>
                  <a:outerShdw blurRad="190500" dist="228600" dir="2700000" algn="ctr">
                    <a:srgbClr val="000000">
                      <a:alpha val="30000"/>
                    </a:srgbClr>
                  </a:outerShdw>
                </a:effectLst>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6" name="Rounded Rectangle 4"/>
                <p:cNvSpPr/>
                <p:nvPr/>
              </p:nvSpPr>
              <p:spPr>
                <a:xfrm>
                  <a:off x="20851" y="20457"/>
                  <a:ext cx="657536" cy="873486"/>
                </a:xfrm>
                <a:prstGeom prst="rect">
                  <a:avLst/>
                </a:prstGeom>
                <a:ln>
                  <a:noFill/>
                </a:ln>
                <a:effectLst>
                  <a:outerShdw blurRad="190500" dist="228600" dir="2700000" algn="ctr">
                    <a:srgbClr val="000000">
                      <a:alpha val="30000"/>
                    </a:srgbClr>
                  </a:outerShdw>
                </a:effectLst>
                <a:sp3d prstMaterial="matte">
                  <a:bevelT w="127000" h="63500"/>
                </a:sp3d>
              </p:spPr>
              <p:style>
                <a:lnRef idx="0">
                  <a:scrgbClr r="0" g="0" b="0"/>
                </a:lnRef>
                <a:fillRef idx="0">
                  <a:scrgbClr r="0" g="0" b="0"/>
                </a:fillRef>
                <a:effectRef idx="0">
                  <a:scrgbClr r="0" g="0" b="0"/>
                </a:effectRef>
                <a:fontRef idx="minor">
                  <a:schemeClr val="lt1"/>
                </a:fontRef>
              </p:style>
              <p:txBody>
                <a:bodyPr lIns="45720" rIns="45720" spcCol="1270" anchor="ctr"/>
                <a:lstStyle/>
                <a:p>
                  <a:pPr algn="ctr" defTabSz="533400" eaLnBrk="0" hangingPunct="0">
                    <a:lnSpc>
                      <a:spcPct val="90000"/>
                    </a:lnSpc>
                    <a:spcAft>
                      <a:spcPct val="35000"/>
                    </a:spcAft>
                    <a:defRPr/>
                  </a:pPr>
                  <a:r>
                    <a:rPr lang="en-US" sz="1200" dirty="0">
                      <a:solidFill>
                        <a:schemeClr val="accent4">
                          <a:lumMod val="10000"/>
                        </a:schemeClr>
                      </a:solidFill>
                      <a:effectLst>
                        <a:outerShdw blurRad="38100" dist="38100" dir="2700000" algn="tl">
                          <a:srgbClr val="000000">
                            <a:alpha val="43137"/>
                          </a:srgbClr>
                        </a:outerShdw>
                      </a:effectLst>
                    </a:rPr>
                    <a:t>DPD </a:t>
                  </a:r>
                </a:p>
              </p:txBody>
            </p:sp>
          </p:grpSp>
        </p:grpSp>
      </p:grpSp>
      <p:sp>
        <p:nvSpPr>
          <p:cNvPr id="57" name="TextBox 56"/>
          <p:cNvSpPr txBox="1"/>
          <p:nvPr/>
        </p:nvSpPr>
        <p:spPr>
          <a:xfrm>
            <a:off x="3733800" y="3810000"/>
            <a:ext cx="1524000" cy="369332"/>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lgn="ctr" eaLnBrk="0" hangingPunct="0">
              <a:defRPr/>
            </a:pPr>
            <a:r>
              <a:rPr lang="en-US" b="1" dirty="0">
                <a:solidFill>
                  <a:schemeClr val="accent4">
                    <a:lumMod val="10000"/>
                  </a:schemeClr>
                </a:solidFill>
                <a:effectLst>
                  <a:outerShdw blurRad="38100" dist="38100" dir="2700000" algn="tl">
                    <a:srgbClr val="000000">
                      <a:alpha val="43137"/>
                    </a:srgbClr>
                  </a:outerShdw>
                </a:effectLst>
              </a:rPr>
              <a:t>PARTNERS</a:t>
            </a:r>
          </a:p>
        </p:txBody>
      </p:sp>
      <p:sp>
        <p:nvSpPr>
          <p:cNvPr id="61" name="TextBox 60"/>
          <p:cNvSpPr txBox="1"/>
          <p:nvPr/>
        </p:nvSpPr>
        <p:spPr>
          <a:xfrm>
            <a:off x="3733800" y="1676400"/>
            <a:ext cx="1600200" cy="369332"/>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lgn="ctr" eaLnBrk="0" hangingPunct="0">
              <a:defRPr/>
            </a:pPr>
            <a:r>
              <a:rPr lang="en-US" b="1" dirty="0">
                <a:solidFill>
                  <a:schemeClr val="accent4">
                    <a:lumMod val="10000"/>
                  </a:schemeClr>
                </a:solidFill>
                <a:effectLst>
                  <a:outerShdw blurRad="38100" dist="38100" dir="2700000" algn="tl">
                    <a:srgbClr val="000000">
                      <a:alpha val="43137"/>
                    </a:srgbClr>
                  </a:outerShdw>
                </a:effectLst>
              </a:rPr>
              <a:t>AGENCIES</a:t>
            </a:r>
          </a:p>
        </p:txBody>
      </p:sp>
    </p:spTree>
  </p:cSld>
  <p:clrMapOvr>
    <a:masterClrMapping/>
  </p:clrMapOvr>
  <p:transition spd="med">
    <p:fade thruBlk="1"/>
  </p:transition>
  <p:timing>
    <p:tnLst>
      <p:par>
        <p:cTn id="1" dur="indefinite" restart="never" nodeType="tmRoot"/>
      </p:par>
    </p:tnLst>
  </p:timing>
</p:sld>
</file>

<file path=ppt/theme/theme1.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
      </a:majorFont>
      <a:minorFont>
        <a:latin typeface="Tahoma"/>
        <a:ea typeface=""/>
        <a:cs typeface=""/>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1200</TotalTime>
  <Words>1322</Words>
  <Application>Microsoft Office PowerPoint</Application>
  <PresentationFormat>On-screen Show (4:3)</PresentationFormat>
  <Paragraphs>192</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Balance</vt:lpstr>
      <vt:lpstr>Operation Safe Passage alternatives to:  Exclusionary Discipline from  Detroit Public Schools</vt:lpstr>
      <vt:lpstr>Table of Contents</vt:lpstr>
      <vt:lpstr>Mission Statement</vt:lpstr>
      <vt:lpstr>Scope of the problem</vt:lpstr>
      <vt:lpstr>Policy Implications for Schools/ Enabling Legislation</vt:lpstr>
      <vt:lpstr>Detroit Police Department Priorities and Roles</vt:lpstr>
      <vt:lpstr>Prevention &amp; Community</vt:lpstr>
      <vt:lpstr>Prevention &amp; Community cont..</vt:lpstr>
      <vt:lpstr>Agencies/Partners</vt:lpstr>
      <vt:lpstr> Financial Resources </vt:lpstr>
      <vt:lpstr>Program Development &amp; General Resources</vt:lpstr>
      <vt:lpstr>Summary</vt:lpstr>
    </vt:vector>
  </TitlesOfParts>
  <Company>COD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Northwest Suppression Task Force</dc:title>
  <dc:creator>giaquinton875</dc:creator>
  <cp:lastModifiedBy>rmartinez</cp:lastModifiedBy>
  <cp:revision>137</cp:revision>
  <dcterms:created xsi:type="dcterms:W3CDTF">2010-05-11T14:24:20Z</dcterms:created>
  <dcterms:modified xsi:type="dcterms:W3CDTF">2013-02-19T17:09:40Z</dcterms:modified>
</cp:coreProperties>
</file>