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charts/chart13.xml" ContentType="application/vnd.openxmlformats-officedocument.drawingml.chart+xml"/>
  <Override PartName="/ppt/notesSlides/notesSlide16.xml" ContentType="application/vnd.openxmlformats-officedocument.presentationml.notesSlide+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charts/chart1.xml" ContentType="application/vnd.openxmlformats-officedocument.drawingml.char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charts/chart8.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Default Extension="vml" ContentType="application/vnd.openxmlformats-officedocument.vmlDrawing"/>
  <Override PartName="/ppt/charts/chart4.xml" ContentType="application/vnd.openxmlformats-officedocument.drawingml.chart+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56" r:id="rId1"/>
    <p:sldMasterId id="2147483710" r:id="rId2"/>
    <p:sldMasterId id="2147483718" r:id="rId3"/>
    <p:sldMasterId id="2147483648" r:id="rId4"/>
    <p:sldMasterId id="2147483726" r:id="rId5"/>
  </p:sldMasterIdLst>
  <p:notesMasterIdLst>
    <p:notesMasterId r:id="rId25"/>
  </p:notesMasterIdLst>
  <p:handoutMasterIdLst>
    <p:handoutMasterId r:id="rId26"/>
  </p:handoutMasterIdLst>
  <p:sldIdLst>
    <p:sldId id="267" r:id="rId6"/>
    <p:sldId id="268" r:id="rId7"/>
    <p:sldId id="270" r:id="rId8"/>
    <p:sldId id="271" r:id="rId9"/>
    <p:sldId id="272" r:id="rId10"/>
    <p:sldId id="273" r:id="rId11"/>
    <p:sldId id="274" r:id="rId12"/>
    <p:sldId id="276" r:id="rId13"/>
    <p:sldId id="277" r:id="rId14"/>
    <p:sldId id="279" r:id="rId15"/>
    <p:sldId id="280" r:id="rId16"/>
    <p:sldId id="281" r:id="rId17"/>
    <p:sldId id="282" r:id="rId18"/>
    <p:sldId id="284" r:id="rId19"/>
    <p:sldId id="285" r:id="rId20"/>
    <p:sldId id="286" r:id="rId21"/>
    <p:sldId id="287" r:id="rId22"/>
    <p:sldId id="288" r:id="rId23"/>
    <p:sldId id="294"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6633"/>
    <a:srgbClr val="006600"/>
    <a:srgbClr val="339966"/>
    <a:srgbClr val="008000"/>
    <a:srgbClr val="6699FF"/>
    <a:srgbClr val="66FF66"/>
    <a:srgbClr val="66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0598" autoAdjust="0"/>
  </p:normalViewPr>
  <p:slideViewPr>
    <p:cSldViewPr snapToObjects="1">
      <p:cViewPr varScale="1">
        <p:scale>
          <a:sx n="99" d="100"/>
          <a:sy n="99" d="100"/>
        </p:scale>
        <p:origin x="-32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Objects="1">
      <p:cViewPr varScale="1">
        <p:scale>
          <a:sx n="70" d="100"/>
          <a:sy n="70" d="100"/>
        </p:scale>
        <p:origin x="-3294" y="-90"/>
      </p:cViewPr>
      <p:guideLst>
        <p:guide orient="horz" pos="2880"/>
        <p:guide pos="2160"/>
      </p:guideLst>
    </p:cSldViewPr>
  </p:notesViewPr>
  <p:gridSpacing cx="234086400" cy="2340864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9.7890253125139048E-2"/>
          <c:y val="0.19073490813648306"/>
          <c:w val="0.85900624490904098"/>
          <c:h val="0.66764779402574714"/>
        </c:manualLayout>
      </c:layout>
      <c:barChart>
        <c:barDir val="col"/>
        <c:grouping val="stacked"/>
        <c:ser>
          <c:idx val="0"/>
          <c:order val="0"/>
          <c:tx>
            <c:strRef>
              <c:f>Sheet1!$B$1</c:f>
              <c:strCache>
                <c:ptCount val="1"/>
                <c:pt idx="0">
                  <c:v>1st Statement much</c:v>
                </c:pt>
              </c:strCache>
            </c:strRef>
          </c:tx>
          <c:spPr>
            <a:solidFill>
              <a:srgbClr val="006600"/>
            </a:solidFill>
          </c:spPr>
          <c:dLbls>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Sheet1!$B$2:$B$3</c:f>
              <c:numCache>
                <c:formatCode>General</c:formatCode>
                <c:ptCount val="2"/>
                <c:pt idx="0">
                  <c:v>45</c:v>
                </c:pt>
              </c:numCache>
            </c:numRef>
          </c:val>
        </c:ser>
        <c:ser>
          <c:idx val="1"/>
          <c:order val="1"/>
          <c:tx>
            <c:strRef>
              <c:f>Sheet1!$C$1</c:f>
              <c:strCache>
                <c:ptCount val="1"/>
                <c:pt idx="0">
                  <c:v>1st Statement somewhat</c:v>
                </c:pt>
              </c:strCache>
            </c:strRef>
          </c:tx>
          <c:spPr>
            <a:solidFill>
              <a:srgbClr val="92D050"/>
            </a:solidFill>
          </c:spPr>
          <c:dLbls>
            <c:dLbl>
              <c:idx val="0"/>
              <c:layout>
                <c:manualLayout>
                  <c:x val="-8.4745762711864441E-3"/>
                  <c:y val="-0.15340769903762005"/>
                </c:manualLayout>
              </c:layout>
              <c:tx>
                <c:rich>
                  <a:bodyPr/>
                  <a:lstStyle/>
                  <a:p>
                    <a:pPr>
                      <a:defRPr b="1">
                        <a:solidFill>
                          <a:schemeClr val="tx1"/>
                        </a:solidFill>
                      </a:defRPr>
                    </a:pPr>
                    <a:r>
                      <a:rPr lang="en-US" smtClean="0">
                        <a:solidFill>
                          <a:schemeClr val="tx1"/>
                        </a:solidFill>
                      </a:rPr>
                      <a:t>76</a:t>
                    </a:r>
                    <a:endParaRPr lang="en-US" dirty="0">
                      <a:solidFill>
                        <a:schemeClr val="tx1"/>
                      </a:solidFill>
                    </a:endParaRPr>
                  </a:p>
                </c:rich>
              </c:tx>
              <c:spPr/>
              <c:dLblPos val="ctr"/>
              <c:showVal val="1"/>
            </c:dLbl>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Sheet1!$C$2:$C$3</c:f>
              <c:numCache>
                <c:formatCode>General</c:formatCode>
                <c:ptCount val="2"/>
                <c:pt idx="0">
                  <c:v>32</c:v>
                </c:pt>
              </c:numCache>
            </c:numRef>
          </c:val>
        </c:ser>
        <c:ser>
          <c:idx val="2"/>
          <c:order val="2"/>
          <c:tx>
            <c:strRef>
              <c:f>Sheet1!$D$1</c:f>
              <c:strCache>
                <c:ptCount val="1"/>
                <c:pt idx="0">
                  <c:v>2nd Statement much</c:v>
                </c:pt>
              </c:strCache>
            </c:strRef>
          </c:tx>
          <c:spPr>
            <a:solidFill>
              <a:srgbClr val="002060"/>
            </a:solidFill>
          </c:spPr>
          <c:dLbls>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Sheet1!$D$2:$D$3</c:f>
              <c:numCache>
                <c:formatCode>General</c:formatCode>
                <c:ptCount val="2"/>
                <c:pt idx="1">
                  <c:v>9</c:v>
                </c:pt>
              </c:numCache>
            </c:numRef>
          </c:val>
        </c:ser>
        <c:ser>
          <c:idx val="3"/>
          <c:order val="3"/>
          <c:tx>
            <c:strRef>
              <c:f>Sheet1!$E$1</c:f>
              <c:strCache>
                <c:ptCount val="1"/>
                <c:pt idx="0">
                  <c:v>2nd Statement somewhat</c:v>
                </c:pt>
              </c:strCache>
            </c:strRef>
          </c:tx>
          <c:spPr>
            <a:solidFill>
              <a:schemeClr val="accent1">
                <a:lumMod val="25000"/>
                <a:lumOff val="75000"/>
              </a:schemeClr>
            </a:solidFill>
          </c:spPr>
          <c:dLbls>
            <c:dLbl>
              <c:idx val="1"/>
              <c:layout>
                <c:manualLayout>
                  <c:x val="-8.4745762711864441E-3"/>
                  <c:y val="-7.6371703537057911E-2"/>
                </c:manualLayout>
              </c:layout>
              <c:tx>
                <c:rich>
                  <a:bodyPr/>
                  <a:lstStyle/>
                  <a:p>
                    <a:pPr>
                      <a:defRPr b="1">
                        <a:solidFill>
                          <a:schemeClr val="tx1"/>
                        </a:solidFill>
                      </a:defRPr>
                    </a:pPr>
                    <a:r>
                      <a:rPr lang="en-US" smtClean="0">
                        <a:solidFill>
                          <a:schemeClr val="tx1"/>
                        </a:solidFill>
                      </a:rPr>
                      <a:t>18</a:t>
                    </a:r>
                    <a:endParaRPr lang="en-US" dirty="0">
                      <a:solidFill>
                        <a:schemeClr val="tx1"/>
                      </a:solidFill>
                    </a:endParaRPr>
                  </a:p>
                </c:rich>
              </c:tx>
              <c:spPr/>
              <c:dLblPos val="ctr"/>
              <c:showVal val="1"/>
            </c:dLbl>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Sheet1!$E$2:$E$3</c:f>
              <c:numCache>
                <c:formatCode>General</c:formatCode>
                <c:ptCount val="2"/>
                <c:pt idx="1">
                  <c:v>9</c:v>
                </c:pt>
              </c:numCache>
            </c:numRef>
          </c:val>
        </c:ser>
        <c:dLbls/>
        <c:overlap val="100"/>
        <c:axId val="79135872"/>
        <c:axId val="79137792"/>
      </c:barChart>
      <c:catAx>
        <c:axId val="79135872"/>
        <c:scaling>
          <c:orientation val="minMax"/>
        </c:scaling>
        <c:delete val="1"/>
        <c:axPos val="b"/>
        <c:tickLblPos val="none"/>
        <c:crossAx val="79137792"/>
        <c:crosses val="autoZero"/>
        <c:auto val="1"/>
        <c:lblAlgn val="ctr"/>
        <c:lblOffset val="100"/>
      </c:catAx>
      <c:valAx>
        <c:axId val="79137792"/>
        <c:scaling>
          <c:orientation val="minMax"/>
        </c:scaling>
        <c:axPos val="l"/>
        <c:majorGridlines/>
        <c:numFmt formatCode="General" sourceLinked="1"/>
        <c:tickLblPos val="nextTo"/>
        <c:crossAx val="79135872"/>
        <c:crosses val="autoZero"/>
        <c:crossBetween val="between"/>
      </c:valAx>
    </c:plotArea>
    <c:plotVisOnly val="1"/>
    <c:dispBlanksAs val="gap"/>
  </c:chart>
  <c:txPr>
    <a:bodyPr/>
    <a:lstStyle/>
    <a:p>
      <a:pPr>
        <a:defRPr sz="16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7890306815096403E-2"/>
          <c:y val="8.2991715879265113E-2"/>
          <c:w val="0.85900624490904098"/>
          <c:h val="0.73026615813648299"/>
        </c:manualLayout>
      </c:layout>
      <c:barChart>
        <c:barDir val="col"/>
        <c:grouping val="clustered"/>
        <c:ser>
          <c:idx val="0"/>
          <c:order val="0"/>
          <c:tx>
            <c:strRef>
              <c:f>Sheet1!$B$1</c:f>
              <c:strCache>
                <c:ptCount val="1"/>
                <c:pt idx="0">
                  <c:v>Series 1</c:v>
                </c:pt>
              </c:strCache>
            </c:strRef>
          </c:tx>
          <c:dLbls>
            <c:dLbl>
              <c:idx val="2"/>
              <c:spPr/>
              <c:txPr>
                <a:bodyPr/>
                <a:lstStyle/>
                <a:p>
                  <a:pPr>
                    <a:defRPr b="1">
                      <a:solidFill>
                        <a:schemeClr val="tx1"/>
                      </a:solidFill>
                    </a:defRPr>
                  </a:pPr>
                  <a:endParaRPr lang="en-US"/>
                </a:p>
              </c:txPr>
            </c:dLbl>
            <c:txPr>
              <a:bodyPr/>
              <a:lstStyle/>
              <a:p>
                <a:pPr>
                  <a:defRPr b="1">
                    <a:solidFill>
                      <a:schemeClr val="bg1"/>
                    </a:solidFill>
                  </a:defRPr>
                </a:pPr>
                <a:endParaRPr lang="en-US"/>
              </a:p>
            </c:txPr>
            <c:dLblPos val="inEnd"/>
            <c:showVal val="1"/>
          </c:dLbls>
          <c:cat>
            <c:strRef>
              <c:f>Sheet1!$A$2:$A$4</c:f>
              <c:strCache>
                <c:ptCount val="3"/>
                <c:pt idx="0">
                  <c:v>Judge</c:v>
                </c:pt>
                <c:pt idx="1">
                  <c:v>Prosecuter</c:v>
                </c:pt>
                <c:pt idx="2">
                  <c:v>Someone else</c:v>
                </c:pt>
              </c:strCache>
            </c:strRef>
          </c:cat>
          <c:val>
            <c:numRef>
              <c:f>Sheet1!$B$2:$B$4</c:f>
              <c:numCache>
                <c:formatCode>General</c:formatCode>
                <c:ptCount val="3"/>
                <c:pt idx="0">
                  <c:v>81</c:v>
                </c:pt>
                <c:pt idx="1">
                  <c:v>12</c:v>
                </c:pt>
                <c:pt idx="2">
                  <c:v>1</c:v>
                </c:pt>
              </c:numCache>
            </c:numRef>
          </c:val>
        </c:ser>
        <c:dLbls/>
        <c:axId val="94544640"/>
        <c:axId val="94546176"/>
      </c:barChart>
      <c:catAx>
        <c:axId val="94544640"/>
        <c:scaling>
          <c:orientation val="minMax"/>
        </c:scaling>
        <c:delete val="1"/>
        <c:axPos val="b"/>
        <c:tickLblPos val="none"/>
        <c:crossAx val="94546176"/>
        <c:crosses val="autoZero"/>
        <c:auto val="1"/>
        <c:lblAlgn val="ctr"/>
        <c:lblOffset val="100"/>
      </c:catAx>
      <c:valAx>
        <c:axId val="94546176"/>
        <c:scaling>
          <c:orientation val="minMax"/>
        </c:scaling>
        <c:axPos val="l"/>
        <c:majorGridlines/>
        <c:numFmt formatCode="General" sourceLinked="1"/>
        <c:tickLblPos val="nextTo"/>
        <c:crossAx val="94544640"/>
        <c:crosses val="autoZero"/>
        <c:crossBetween val="between"/>
      </c:valAx>
    </c:plotArea>
    <c:plotVisOnly val="1"/>
    <c:dispBlanksAs val="gap"/>
  </c:chart>
  <c:txPr>
    <a:bodyPr/>
    <a:lstStyle/>
    <a:p>
      <a:pPr>
        <a:defRPr sz="16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roundedCorners val="1"/>
  <c:chart>
    <c:autoTitleDeleted val="1"/>
    <c:plotArea>
      <c:layout>
        <c:manualLayout>
          <c:layoutTarget val="inner"/>
          <c:xMode val="edge"/>
          <c:yMode val="edge"/>
          <c:x val="0.12635379061371796"/>
          <c:y val="2.0746887966805005E-3"/>
          <c:w val="0.80144404332130004"/>
          <c:h val="0.83609958506224091"/>
        </c:manualLayout>
      </c:layout>
      <c:barChart>
        <c:barDir val="bar"/>
        <c:grouping val="stacked"/>
        <c:varyColors val="1"/>
        <c:ser>
          <c:idx val="0"/>
          <c:order val="0"/>
          <c:tx>
            <c:strRef>
              <c:f>Sheet1!$A$2</c:f>
              <c:strCache>
                <c:ptCount val="1"/>
                <c:pt idx="0">
                  <c:v>Very convincing</c:v>
                </c:pt>
              </c:strCache>
            </c:strRef>
          </c:tx>
          <c:spPr>
            <a:solidFill>
              <a:srgbClr val="008000"/>
            </a:solidFill>
            <a:ln w="24777">
              <a:noFill/>
            </a:ln>
          </c:spPr>
          <c:invertIfNegative val="1"/>
          <c:dPt>
            <c:idx val="0"/>
            <c:invertIfNegative val="1"/>
          </c:dPt>
          <c:dLbls>
            <c:spPr>
              <a:noFill/>
              <a:ln w="24777">
                <a:noFill/>
              </a:ln>
            </c:spPr>
            <c:txPr>
              <a:bodyPr/>
              <a:lstStyle/>
              <a:p>
                <a:pPr>
                  <a:defRPr sz="1600" b="1" i="0" u="none" strike="noStrike" baseline="0">
                    <a:solidFill>
                      <a:schemeClr val="bg1"/>
                    </a:solidFill>
                    <a:latin typeface="Geneva"/>
                    <a:ea typeface="Geneva"/>
                    <a:cs typeface="Geneva"/>
                  </a:defRPr>
                </a:pPr>
                <a:endParaRPr lang="en-US"/>
              </a:p>
            </c:txPr>
            <c:dLblPos val="inEnd"/>
            <c:showVal val="1"/>
            <c:showPercent val="1"/>
            <c:showBubbleSize val="1"/>
          </c:dLbls>
          <c:cat>
            <c:numRef>
              <c:f>Sheet1!$B$1:$G$1</c:f>
              <c:numCache>
                <c:formatCode>General</c:formatCode>
                <c:ptCount val="4"/>
              </c:numCache>
            </c:numRef>
          </c:cat>
          <c:val>
            <c:numRef>
              <c:f>Sheet1!$B$2:$G$2</c:f>
              <c:numCache>
                <c:formatCode>General</c:formatCode>
                <c:ptCount val="4"/>
                <c:pt idx="0">
                  <c:v>33</c:v>
                </c:pt>
                <c:pt idx="1">
                  <c:v>38</c:v>
                </c:pt>
                <c:pt idx="2">
                  <c:v>37</c:v>
                </c:pt>
                <c:pt idx="3">
                  <c:v>38</c:v>
                </c:pt>
              </c:numCache>
            </c:numRef>
          </c:val>
          <c:extLst>
            <c:ext xmlns:c14="http://schemas.microsoft.com/office/drawing/2007/8/2/chart" uri="{6F2FDCE9-48DA-4B69-8628-5D25D57E5C99}">
              <c14:invertSolidFillFmt>
                <c14:spPr xmlns:c14="http://schemas.microsoft.com/office/drawing/2007/8/2/chart">
                  <a:solidFill>
                    <a:srgbClr val="FFFFFF"/>
                  </a:solidFill>
                  <a:ln w="24777">
                    <a:noFill/>
                  </a:ln>
                </c14:spPr>
              </c14:invertSolidFillFmt>
            </c:ext>
          </c:extLst>
        </c:ser>
        <c:ser>
          <c:idx val="1"/>
          <c:order val="1"/>
          <c:tx>
            <c:strRef>
              <c:f>Sheet1!$A$3</c:f>
              <c:strCache>
                <c:ptCount val="1"/>
                <c:pt idx="0">
                  <c:v>Somewhat convincing</c:v>
                </c:pt>
              </c:strCache>
            </c:strRef>
          </c:tx>
          <c:spPr>
            <a:solidFill>
              <a:srgbClr val="92D050"/>
            </a:solidFill>
            <a:ln w="12389">
              <a:solidFill>
                <a:srgbClr val="FFFFFF"/>
              </a:solidFill>
              <a:prstDash val="solid"/>
            </a:ln>
          </c:spPr>
          <c:invertIfNegative val="1"/>
          <c:dPt>
            <c:idx val="0"/>
            <c:invertIfNegative val="1"/>
          </c:dPt>
          <c:dPt>
            <c:idx val="1"/>
            <c:invertIfNegative val="1"/>
          </c:dPt>
          <c:dPt>
            <c:idx val="2"/>
            <c:invertIfNegative val="1"/>
          </c:dPt>
          <c:dPt>
            <c:idx val="3"/>
            <c:invertIfNegative val="1"/>
          </c:dPt>
          <c:dPt>
            <c:idx val="4"/>
            <c:invertIfNegative val="1"/>
          </c:dPt>
          <c:dPt>
            <c:idx val="5"/>
            <c:invertIfNegative val="1"/>
          </c:dPt>
          <c:dPt>
            <c:idx val="6"/>
            <c:invertIfNegative val="1"/>
          </c:dPt>
          <c:cat>
            <c:numRef>
              <c:f>Sheet1!$B$1:$G$1</c:f>
              <c:numCache>
                <c:formatCode>General</c:formatCode>
                <c:ptCount val="4"/>
              </c:numCache>
            </c:numRef>
          </c:cat>
          <c:val>
            <c:numRef>
              <c:f>Sheet1!$B$3:$G$3</c:f>
              <c:numCache>
                <c:formatCode>General</c:formatCode>
                <c:ptCount val="4"/>
                <c:pt idx="0">
                  <c:v>22</c:v>
                </c:pt>
                <c:pt idx="1">
                  <c:v>18</c:v>
                </c:pt>
                <c:pt idx="2">
                  <c:v>22</c:v>
                </c:pt>
                <c:pt idx="3">
                  <c:v>21</c:v>
                </c:pt>
              </c:numCache>
            </c:numRef>
          </c:val>
          <c:extLst>
            <c:ext xmlns:c14="http://schemas.microsoft.com/office/drawing/2007/8/2/chart" uri="{6F2FDCE9-48DA-4B69-8628-5D25D57E5C99}">
              <c14:invertSolidFillFmt>
                <c14:spPr xmlns:c14="http://schemas.microsoft.com/office/drawing/2007/8/2/chart">
                  <a:solidFill>
                    <a:srgbClr val="FFFFFF"/>
                  </a:solidFill>
                  <a:ln w="12389">
                    <a:solidFill>
                      <a:srgbClr val="FFFFFF"/>
                    </a:solidFill>
                    <a:prstDash val="solid"/>
                  </a:ln>
                </c14:spPr>
              </c14:invertSolidFillFmt>
            </c:ext>
          </c:extLst>
        </c:ser>
        <c:dLbls/>
        <c:gapWidth val="40"/>
        <c:overlap val="100"/>
        <c:axId val="92527232"/>
        <c:axId val="92545408"/>
      </c:barChart>
      <c:catAx>
        <c:axId val="92527232"/>
        <c:scaling>
          <c:orientation val="minMax"/>
        </c:scaling>
        <c:delete val="1"/>
        <c:axPos val="l"/>
        <c:numFmt formatCode="@" sourceLinked="0"/>
        <c:majorTickMark val="cross"/>
        <c:minorTickMark val="cross"/>
        <c:tickLblPos val="none"/>
        <c:crossAx val="92545408"/>
        <c:crosses val="autoZero"/>
        <c:auto val="1"/>
        <c:lblAlgn val="ctr"/>
        <c:lblOffset val="100"/>
        <c:tickLblSkip val="1"/>
        <c:tickMarkSkip val="1"/>
        <c:noMultiLvlLbl val="1"/>
      </c:catAx>
      <c:valAx>
        <c:axId val="92545408"/>
        <c:scaling>
          <c:orientation val="minMax"/>
          <c:max val="60"/>
          <c:min val="0"/>
        </c:scaling>
        <c:delete val="1"/>
        <c:axPos val="b"/>
        <c:majorGridlines>
          <c:spPr>
            <a:ln w="3097">
              <a:solidFill>
                <a:srgbClr val="C0C0C0"/>
              </a:solidFill>
              <a:prstDash val="sysDash"/>
            </a:ln>
          </c:spPr>
        </c:majorGridlines>
        <c:numFmt formatCode="General" sourceLinked="1"/>
        <c:majorTickMark val="cross"/>
        <c:minorTickMark val="cross"/>
        <c:tickLblPos val="none"/>
        <c:crossAx val="92527232"/>
        <c:crosses val="autoZero"/>
        <c:crossBetween val="between"/>
        <c:majorUnit val="20"/>
        <c:minorUnit val="10"/>
      </c:valAx>
      <c:spPr>
        <a:noFill/>
        <a:ln w="24777">
          <a:noFill/>
        </a:ln>
      </c:spPr>
    </c:plotArea>
    <c:plotVisOnly val="1"/>
    <c:dispBlanksAs val="gap"/>
    <c:showDLblsOverMax val="1"/>
  </c:chart>
  <c:spPr>
    <a:noFill/>
    <a:ln>
      <a:noFill/>
    </a:ln>
  </c:spPr>
  <c:txPr>
    <a:bodyPr/>
    <a:lstStyle/>
    <a:p>
      <a:pPr>
        <a:defRPr sz="1756" b="0" i="0" u="none" strike="noStrike" baseline="0">
          <a:solidFill>
            <a:srgbClr val="000000"/>
          </a:solidFill>
          <a:latin typeface="Geneva"/>
          <a:ea typeface="Geneva"/>
          <a:cs typeface="Geneva"/>
        </a:defRPr>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roundedCorners val="1"/>
  <c:chart>
    <c:autoTitleDeleted val="1"/>
    <c:plotArea>
      <c:layout>
        <c:manualLayout>
          <c:layoutTarget val="inner"/>
          <c:xMode val="edge"/>
          <c:yMode val="edge"/>
          <c:x val="0.126582278481013"/>
          <c:y val="2.0920502092050207E-3"/>
          <c:w val="0.80108499095840902"/>
          <c:h val="0.83682008368200811"/>
        </c:manualLayout>
      </c:layout>
      <c:barChart>
        <c:barDir val="bar"/>
        <c:grouping val="stacked"/>
        <c:varyColors val="1"/>
        <c:ser>
          <c:idx val="0"/>
          <c:order val="0"/>
          <c:tx>
            <c:strRef>
              <c:f>Sheet1!$A$2</c:f>
              <c:strCache>
                <c:ptCount val="1"/>
                <c:pt idx="0">
                  <c:v>More than 10</c:v>
                </c:pt>
              </c:strCache>
            </c:strRef>
          </c:tx>
          <c:spPr>
            <a:solidFill>
              <a:srgbClr val="008000"/>
            </a:solidFill>
            <a:ln w="24837">
              <a:noFill/>
            </a:ln>
          </c:spPr>
          <c:invertIfNegative val="1"/>
          <c:dPt>
            <c:idx val="0"/>
            <c:invertIfNegative val="1"/>
          </c:dPt>
          <c:dLbls>
            <c:dLbl>
              <c:idx val="14"/>
              <c:tx>
                <c:rich>
                  <a:bodyPr/>
                  <a:lstStyle/>
                  <a:p>
                    <a:r>
                      <a:rPr lang="en-US" sz="1600" b="1">
                        <a:latin typeface="+mn-lt"/>
                      </a:rPr>
                      <a:t>54</a:t>
                    </a:r>
                    <a:endParaRPr lang="en-US"/>
                  </a:p>
                </c:rich>
              </c:tx>
              <c:dLblPos val="inEnd"/>
              <c:showVal val="1"/>
              <c:showPercent val="1"/>
              <c:showBubbleSize val="1"/>
            </c:dLbl>
            <c:spPr>
              <a:noFill/>
              <a:ln w="24837">
                <a:noFill/>
              </a:ln>
            </c:spPr>
            <c:txPr>
              <a:bodyPr/>
              <a:lstStyle/>
              <a:p>
                <a:pPr>
                  <a:defRPr sz="1600" b="1" i="0" u="none" strike="noStrike" baseline="0">
                    <a:solidFill>
                      <a:srgbClr val="FFFFFF"/>
                    </a:solidFill>
                    <a:latin typeface="+mn-lt"/>
                    <a:ea typeface="Geneva"/>
                    <a:cs typeface="Geneva"/>
                  </a:defRPr>
                </a:pPr>
                <a:endParaRPr lang="en-US"/>
              </a:p>
            </c:txPr>
            <c:dLblPos val="inEnd"/>
            <c:showVal val="1"/>
            <c:showPercent val="1"/>
            <c:showBubbleSize val="1"/>
          </c:dLbls>
          <c:cat>
            <c:numRef>
              <c:f>Sheet1!$B$1:$P$1</c:f>
              <c:numCache>
                <c:formatCode>General</c:formatCode>
                <c:ptCount val="15"/>
              </c:numCache>
            </c:numRef>
          </c:cat>
          <c:val>
            <c:numRef>
              <c:f>Sheet1!$B$2:$P$2</c:f>
              <c:numCache>
                <c:formatCode>General</c:formatCode>
                <c:ptCount val="15"/>
                <c:pt idx="0">
                  <c:v>2</c:v>
                </c:pt>
                <c:pt idx="1">
                  <c:v>2</c:v>
                </c:pt>
                <c:pt idx="2">
                  <c:v>5</c:v>
                </c:pt>
                <c:pt idx="3">
                  <c:v>7</c:v>
                </c:pt>
                <c:pt idx="4">
                  <c:v>9</c:v>
                </c:pt>
                <c:pt idx="5">
                  <c:v>13</c:v>
                </c:pt>
                <c:pt idx="6">
                  <c:v>15</c:v>
                </c:pt>
                <c:pt idx="7">
                  <c:v>18</c:v>
                </c:pt>
                <c:pt idx="8">
                  <c:v>23</c:v>
                </c:pt>
                <c:pt idx="9">
                  <c:v>24</c:v>
                </c:pt>
                <c:pt idx="10">
                  <c:v>25</c:v>
                </c:pt>
                <c:pt idx="11">
                  <c:v>28</c:v>
                </c:pt>
                <c:pt idx="12">
                  <c:v>34</c:v>
                </c:pt>
                <c:pt idx="13">
                  <c:v>41</c:v>
                </c:pt>
                <c:pt idx="14">
                  <c:v>54</c:v>
                </c:pt>
              </c:numCache>
            </c:numRef>
          </c:val>
          <c:extLst>
            <c:ext xmlns:c14="http://schemas.microsoft.com/office/drawing/2007/8/2/chart" uri="{6F2FDCE9-48DA-4B69-8628-5D25D57E5C99}">
              <c14:invertSolidFillFmt>
                <c14:spPr xmlns:c14="http://schemas.microsoft.com/office/drawing/2007/8/2/chart">
                  <a:solidFill>
                    <a:srgbClr val="FFFFFF"/>
                  </a:solidFill>
                  <a:ln w="24837">
                    <a:noFill/>
                  </a:ln>
                </c14:spPr>
              </c14:invertSolidFillFmt>
            </c:ext>
          </c:extLst>
        </c:ser>
        <c:dLbls/>
        <c:gapWidth val="40"/>
        <c:overlap val="100"/>
        <c:axId val="94182400"/>
        <c:axId val="95413760"/>
      </c:barChart>
      <c:catAx>
        <c:axId val="94182400"/>
        <c:scaling>
          <c:orientation val="minMax"/>
        </c:scaling>
        <c:delete val="1"/>
        <c:axPos val="l"/>
        <c:numFmt formatCode="@" sourceLinked="0"/>
        <c:majorTickMark val="cross"/>
        <c:minorTickMark val="cross"/>
        <c:tickLblPos val="none"/>
        <c:crossAx val="95413760"/>
        <c:crosses val="autoZero"/>
        <c:auto val="1"/>
        <c:lblAlgn val="ctr"/>
        <c:lblOffset val="100"/>
        <c:tickLblSkip val="1"/>
        <c:tickMarkSkip val="1"/>
        <c:noMultiLvlLbl val="1"/>
      </c:catAx>
      <c:valAx>
        <c:axId val="95413760"/>
        <c:scaling>
          <c:orientation val="minMax"/>
          <c:max val="60"/>
          <c:min val="0"/>
        </c:scaling>
        <c:delete val="1"/>
        <c:axPos val="b"/>
        <c:majorGridlines>
          <c:spPr>
            <a:ln w="3105">
              <a:solidFill>
                <a:srgbClr val="C0C0C0"/>
              </a:solidFill>
              <a:prstDash val="sysDash"/>
            </a:ln>
          </c:spPr>
        </c:majorGridlines>
        <c:numFmt formatCode="General" sourceLinked="1"/>
        <c:majorTickMark val="cross"/>
        <c:minorTickMark val="cross"/>
        <c:tickLblPos val="none"/>
        <c:crossAx val="94182400"/>
        <c:crosses val="autoZero"/>
        <c:crossBetween val="between"/>
        <c:majorUnit val="20"/>
        <c:minorUnit val="10"/>
      </c:valAx>
      <c:spPr>
        <a:noFill/>
        <a:ln w="24837">
          <a:noFill/>
        </a:ln>
      </c:spPr>
    </c:plotArea>
    <c:plotVisOnly val="1"/>
    <c:dispBlanksAs val="gap"/>
    <c:showDLblsOverMax val="1"/>
  </c:chart>
  <c:spPr>
    <a:noFill/>
    <a:ln>
      <a:noFill/>
    </a:ln>
  </c:spPr>
  <c:txPr>
    <a:bodyPr/>
    <a:lstStyle/>
    <a:p>
      <a:pPr>
        <a:defRPr sz="1760" b="0" i="0" u="none" strike="noStrike" baseline="0">
          <a:solidFill>
            <a:srgbClr val="000000"/>
          </a:solidFill>
          <a:latin typeface="Geneva"/>
          <a:ea typeface="Geneva"/>
          <a:cs typeface="Geneva"/>
        </a:defRPr>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US"/>
  <c:roundedCorners val="1"/>
  <c:chart>
    <c:autoTitleDeleted val="1"/>
    <c:plotArea>
      <c:layout>
        <c:manualLayout>
          <c:layoutTarget val="inner"/>
          <c:xMode val="edge"/>
          <c:yMode val="edge"/>
          <c:x val="1.9161320774957608E-2"/>
          <c:y val="0.11419249592169702"/>
          <c:w val="0.98083867922504198"/>
          <c:h val="0.88580763099524196"/>
        </c:manualLayout>
      </c:layout>
      <c:barChart>
        <c:barDir val="col"/>
        <c:grouping val="stacked"/>
        <c:varyColors val="1"/>
        <c:ser>
          <c:idx val="0"/>
          <c:order val="0"/>
          <c:tx>
            <c:strRef>
              <c:f>Sheet1!$A$2</c:f>
              <c:strCache>
                <c:ptCount val="1"/>
                <c:pt idx="0">
                  <c:v>Positive/Neutral Connotation</c:v>
                </c:pt>
              </c:strCache>
            </c:strRef>
          </c:tx>
          <c:spPr>
            <a:solidFill>
              <a:srgbClr val="008000"/>
            </a:solidFill>
            <a:ln w="8815">
              <a:solidFill>
                <a:srgbClr val="FFFFFF"/>
              </a:solidFill>
              <a:prstDash val="solid"/>
            </a:ln>
          </c:spPr>
          <c:invertIfNegative val="1"/>
          <c:dPt>
            <c:idx val="0"/>
            <c:invertIfNegative val="1"/>
            <c:spPr>
              <a:solidFill>
                <a:srgbClr val="008000"/>
              </a:solidFill>
              <a:ln w="8815">
                <a:solidFill>
                  <a:srgbClr val="FFFFFF"/>
                </a:solidFill>
                <a:prstDash val="solid"/>
              </a:ln>
            </c:spPr>
          </c:dPt>
          <c:dPt>
            <c:idx val="1"/>
            <c:invertIfNegative val="1"/>
            <c:spPr>
              <a:solidFill>
                <a:srgbClr val="C00000"/>
              </a:solidFill>
              <a:ln w="8815">
                <a:solidFill>
                  <a:srgbClr val="FFFFFF"/>
                </a:solidFill>
                <a:prstDash val="solid"/>
              </a:ln>
            </c:spPr>
          </c:dPt>
          <c:dPt>
            <c:idx val="2"/>
            <c:invertIfNegative val="1"/>
            <c:spPr>
              <a:solidFill>
                <a:srgbClr val="008000"/>
              </a:solidFill>
              <a:ln w="8815">
                <a:solidFill>
                  <a:srgbClr val="FFFFFF"/>
                </a:solidFill>
                <a:prstDash val="solid"/>
              </a:ln>
            </c:spPr>
          </c:dPt>
          <c:dPt>
            <c:idx val="3"/>
            <c:invertIfNegative val="1"/>
            <c:spPr>
              <a:solidFill>
                <a:srgbClr val="C00000"/>
              </a:solidFill>
              <a:ln w="8815">
                <a:solidFill>
                  <a:srgbClr val="FFFFFF"/>
                </a:solidFill>
                <a:prstDash val="solid"/>
              </a:ln>
            </c:spPr>
          </c:dPt>
          <c:dPt>
            <c:idx val="5"/>
            <c:invertIfNegative val="1"/>
          </c:dPt>
          <c:dLbls>
            <c:dLbl>
              <c:idx val="0"/>
              <c:layout>
                <c:manualLayout>
                  <c:x val="0"/>
                  <c:y val="1.4217429070390702E-2"/>
                </c:manualLayout>
              </c:layout>
              <c:dLblPos val="ctr"/>
              <c:showVal val="1"/>
              <c:showPercent val="1"/>
              <c:showBubbleSize val="1"/>
            </c:dLbl>
            <c:spPr>
              <a:noFill/>
              <a:ln w="17630">
                <a:noFill/>
              </a:ln>
            </c:spPr>
            <c:txPr>
              <a:bodyPr/>
              <a:lstStyle/>
              <a:p>
                <a:pPr>
                  <a:defRPr sz="1600" b="1" i="0" u="none" strike="noStrike" baseline="0">
                    <a:solidFill>
                      <a:schemeClr val="bg1">
                        <a:lumMod val="95000"/>
                      </a:schemeClr>
                    </a:solidFill>
                    <a:latin typeface="Arial"/>
                    <a:ea typeface="Arial"/>
                    <a:cs typeface="Arial"/>
                  </a:defRPr>
                </a:pPr>
                <a:endParaRPr lang="en-US"/>
              </a:p>
            </c:txPr>
            <c:dLblPos val="inEnd"/>
            <c:showVal val="1"/>
            <c:showPercent val="1"/>
            <c:showBubbleSize val="1"/>
          </c:dLbls>
          <c:cat>
            <c:numRef>
              <c:f>Sheet1!$B$1:$G$1</c:f>
              <c:numCache>
                <c:formatCode>General</c:formatCode>
                <c:ptCount val="4"/>
              </c:numCache>
            </c:numRef>
          </c:cat>
          <c:val>
            <c:numRef>
              <c:f>Sheet1!$B$2:$G$2</c:f>
              <c:numCache>
                <c:formatCode>0</c:formatCode>
                <c:ptCount val="4"/>
                <c:pt idx="0">
                  <c:v>4</c:v>
                </c:pt>
                <c:pt idx="1">
                  <c:v>42</c:v>
                </c:pt>
                <c:pt idx="2" formatCode="General">
                  <c:v>37</c:v>
                </c:pt>
                <c:pt idx="3" formatCode="General">
                  <c:v>8</c:v>
                </c:pt>
              </c:numCache>
            </c:numRef>
          </c:val>
          <c:extLst>
            <c:ext xmlns:c14="http://schemas.microsoft.com/office/drawing/2007/8/2/chart" uri="{6F2FDCE9-48DA-4B69-8628-5D25D57E5C99}">
              <c14:invertSolidFillFmt>
                <c14:spPr xmlns:c14="http://schemas.microsoft.com/office/drawing/2007/8/2/chart">
                  <a:solidFill>
                    <a:srgbClr val="FFFFFF"/>
                  </a:solidFill>
                  <a:ln w="8815">
                    <a:solidFill>
                      <a:srgbClr val="FFFFFF"/>
                    </a:solidFill>
                    <a:prstDash val="solid"/>
                  </a:ln>
                </c14:spPr>
              </c14:invertSolidFillFmt>
            </c:ext>
          </c:extLst>
        </c:ser>
        <c:ser>
          <c:idx val="1"/>
          <c:order val="1"/>
          <c:tx>
            <c:strRef>
              <c:f>Sheet1!$A$3</c:f>
              <c:strCache>
                <c:ptCount val="1"/>
                <c:pt idx="0">
                  <c:v>Negative Behavior Connotations</c:v>
                </c:pt>
              </c:strCache>
            </c:strRef>
          </c:tx>
          <c:spPr>
            <a:solidFill>
              <a:srgbClr val="99CCFF"/>
            </a:solidFill>
            <a:ln w="8815">
              <a:solidFill>
                <a:srgbClr val="FFFFFF"/>
              </a:solidFill>
              <a:prstDash val="solid"/>
            </a:ln>
          </c:spPr>
          <c:invertIfNegative val="1"/>
          <c:dPt>
            <c:idx val="0"/>
            <c:invertIfNegative val="1"/>
            <c:spPr>
              <a:solidFill>
                <a:srgbClr val="A2BD90"/>
              </a:solidFill>
              <a:ln w="8815">
                <a:solidFill>
                  <a:srgbClr val="FFFFFF"/>
                </a:solidFill>
                <a:prstDash val="solid"/>
              </a:ln>
            </c:spPr>
          </c:dPt>
          <c:dPt>
            <c:idx val="1"/>
            <c:invertIfNegative val="1"/>
            <c:spPr>
              <a:solidFill>
                <a:srgbClr val="C0C0C0"/>
              </a:solidFill>
              <a:ln w="8815">
                <a:solidFill>
                  <a:srgbClr val="FFFFFF"/>
                </a:solidFill>
                <a:prstDash val="solid"/>
              </a:ln>
            </c:spPr>
          </c:dPt>
          <c:dPt>
            <c:idx val="2"/>
            <c:invertIfNegative val="1"/>
            <c:spPr>
              <a:solidFill>
                <a:srgbClr val="A2BD90"/>
              </a:solidFill>
              <a:ln w="8815">
                <a:solidFill>
                  <a:srgbClr val="FFFFFF"/>
                </a:solidFill>
                <a:prstDash val="solid"/>
              </a:ln>
            </c:spPr>
          </c:dPt>
          <c:dPt>
            <c:idx val="3"/>
            <c:invertIfNegative val="1"/>
            <c:spPr>
              <a:solidFill>
                <a:srgbClr val="C0C0C0"/>
              </a:solidFill>
              <a:ln w="8815">
                <a:solidFill>
                  <a:srgbClr val="FFFFFF"/>
                </a:solidFill>
                <a:prstDash val="solid"/>
              </a:ln>
            </c:spPr>
          </c:dPt>
          <c:cat>
            <c:numRef>
              <c:f>Sheet1!$B$1:$G$1</c:f>
              <c:numCache>
                <c:formatCode>General</c:formatCode>
                <c:ptCount val="4"/>
              </c:numCache>
            </c:numRef>
          </c:cat>
          <c:val>
            <c:numRef>
              <c:f>Sheet1!$B$3:$G$3</c:f>
              <c:numCache>
                <c:formatCode>General</c:formatCode>
                <c:ptCount val="4"/>
              </c:numCache>
            </c:numRef>
          </c:val>
          <c:extLst>
            <c:ext xmlns:c14="http://schemas.microsoft.com/office/drawing/2007/8/2/chart" uri="{6F2FDCE9-48DA-4B69-8628-5D25D57E5C99}">
              <c14:invertSolidFillFmt>
                <c14:spPr xmlns:c14="http://schemas.microsoft.com/office/drawing/2007/8/2/chart">
                  <a:solidFill>
                    <a:srgbClr val="FFFFFF"/>
                  </a:solidFill>
                  <a:ln w="8815">
                    <a:solidFill>
                      <a:srgbClr val="FFFFFF"/>
                    </a:solidFill>
                    <a:prstDash val="solid"/>
                  </a:ln>
                </c14:spPr>
              </c14:invertSolidFillFmt>
            </c:ext>
          </c:extLst>
        </c:ser>
        <c:dLbls/>
        <c:gapWidth val="10"/>
        <c:overlap val="100"/>
        <c:axId val="98616064"/>
        <c:axId val="98617600"/>
      </c:barChart>
      <c:catAx>
        <c:axId val="98616064"/>
        <c:scaling>
          <c:orientation val="minMax"/>
        </c:scaling>
        <c:delete val="1"/>
        <c:axPos val="b"/>
        <c:numFmt formatCode="@" sourceLinked="0"/>
        <c:majorTickMark val="cross"/>
        <c:minorTickMark val="cross"/>
        <c:tickLblPos val="none"/>
        <c:crossAx val="98617600"/>
        <c:crosses val="autoZero"/>
        <c:auto val="1"/>
        <c:lblAlgn val="ctr"/>
        <c:lblOffset val="100"/>
        <c:tickLblSkip val="1"/>
        <c:tickMarkSkip val="1"/>
        <c:noMultiLvlLbl val="1"/>
      </c:catAx>
      <c:valAx>
        <c:axId val="98617600"/>
        <c:scaling>
          <c:orientation val="minMax"/>
          <c:max val="60"/>
          <c:min val="0"/>
        </c:scaling>
        <c:delete val="1"/>
        <c:axPos val="l"/>
        <c:majorGridlines>
          <c:spPr>
            <a:ln w="2204">
              <a:solidFill>
                <a:srgbClr val="C0C0C0"/>
              </a:solidFill>
              <a:prstDash val="sysDash"/>
            </a:ln>
          </c:spPr>
        </c:majorGridlines>
        <c:numFmt formatCode="0" sourceLinked="1"/>
        <c:majorTickMark val="cross"/>
        <c:minorTickMark val="cross"/>
        <c:tickLblPos val="none"/>
        <c:crossAx val="98616064"/>
        <c:crosses val="autoZero"/>
        <c:crossBetween val="between"/>
        <c:majorUnit val="20"/>
        <c:minorUnit val="10"/>
      </c:valAx>
      <c:spPr>
        <a:noFill/>
        <a:ln w="17630">
          <a:noFill/>
        </a:ln>
      </c:spPr>
    </c:plotArea>
    <c:plotVisOnly val="1"/>
    <c:dispBlanksAs val="gap"/>
    <c:showDLblsOverMax val="1"/>
  </c:chart>
  <c:spPr>
    <a:noFill/>
    <a:ln>
      <a:noFill/>
    </a:ln>
  </c:spPr>
  <c:txPr>
    <a:bodyPr/>
    <a:lstStyle/>
    <a:p>
      <a:pPr>
        <a:defRPr sz="2030" b="0" i="0" u="none" strike="noStrike" baseline="0">
          <a:solidFill>
            <a:srgbClr val="000000"/>
          </a:solidFill>
          <a:latin typeface="Geneva"/>
          <a:ea typeface="Geneva"/>
          <a:cs typeface="Geneva"/>
        </a:defRPr>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9.7890306815096403E-2"/>
          <c:y val="0.19338032342731301"/>
          <c:w val="0.85900624490904098"/>
          <c:h val="0.67844312049003508"/>
        </c:manualLayout>
      </c:layout>
      <c:barChart>
        <c:barDir val="col"/>
        <c:grouping val="stacked"/>
        <c:ser>
          <c:idx val="0"/>
          <c:order val="0"/>
          <c:tx>
            <c:strRef>
              <c:f>Sheet1!$B$1</c:f>
              <c:strCache>
                <c:ptCount val="1"/>
                <c:pt idx="0">
                  <c:v>1st Statement much</c:v>
                </c:pt>
              </c:strCache>
            </c:strRef>
          </c:tx>
          <c:spPr>
            <a:solidFill>
              <a:srgbClr val="006600"/>
            </a:solidFill>
          </c:spPr>
          <c:dLbls>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Sheet1!$B$2:$B$3</c:f>
              <c:numCache>
                <c:formatCode>General</c:formatCode>
                <c:ptCount val="2"/>
                <c:pt idx="0">
                  <c:v>52</c:v>
                </c:pt>
              </c:numCache>
            </c:numRef>
          </c:val>
        </c:ser>
        <c:ser>
          <c:idx val="1"/>
          <c:order val="1"/>
          <c:tx>
            <c:strRef>
              <c:f>Sheet1!$C$1</c:f>
              <c:strCache>
                <c:ptCount val="1"/>
                <c:pt idx="0">
                  <c:v>1st Statement somewhat</c:v>
                </c:pt>
              </c:strCache>
            </c:strRef>
          </c:tx>
          <c:spPr>
            <a:solidFill>
              <a:srgbClr val="92D050"/>
            </a:solidFill>
          </c:spPr>
          <c:cat>
            <c:strRef>
              <c:f>Sheet1!$A$2:$A$3</c:f>
              <c:strCache>
                <c:ptCount val="2"/>
                <c:pt idx="0">
                  <c:v>1st Statement</c:v>
                </c:pt>
                <c:pt idx="1">
                  <c:v>2nd Statement</c:v>
                </c:pt>
              </c:strCache>
            </c:strRef>
          </c:cat>
          <c:val>
            <c:numRef>
              <c:f>Sheet1!$C$2:$C$3</c:f>
              <c:numCache>
                <c:formatCode>General</c:formatCode>
                <c:ptCount val="2"/>
                <c:pt idx="0">
                  <c:v>24</c:v>
                </c:pt>
              </c:numCache>
            </c:numRef>
          </c:val>
        </c:ser>
        <c:ser>
          <c:idx val="2"/>
          <c:order val="2"/>
          <c:tx>
            <c:strRef>
              <c:f>Sheet1!$D$1</c:f>
              <c:strCache>
                <c:ptCount val="1"/>
                <c:pt idx="0">
                  <c:v>2nd Statement much</c:v>
                </c:pt>
              </c:strCache>
            </c:strRef>
          </c:tx>
          <c:spPr>
            <a:solidFill>
              <a:srgbClr val="002060"/>
            </a:solidFill>
          </c:spPr>
          <c:dLbls>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Sheet1!$D$2:$D$3</c:f>
              <c:numCache>
                <c:formatCode>General</c:formatCode>
                <c:ptCount val="2"/>
                <c:pt idx="1">
                  <c:v>8</c:v>
                </c:pt>
              </c:numCache>
            </c:numRef>
          </c:val>
        </c:ser>
        <c:ser>
          <c:idx val="3"/>
          <c:order val="3"/>
          <c:tx>
            <c:strRef>
              <c:f>Sheet1!$E$1</c:f>
              <c:strCache>
                <c:ptCount val="1"/>
                <c:pt idx="0">
                  <c:v>2nd Statement somewhat</c:v>
                </c:pt>
              </c:strCache>
            </c:strRef>
          </c:tx>
          <c:spPr>
            <a:solidFill>
              <a:schemeClr val="accent1">
                <a:lumMod val="25000"/>
                <a:lumOff val="75000"/>
              </a:schemeClr>
            </a:solidFill>
          </c:spPr>
          <c:dLbls>
            <c:dLbl>
              <c:idx val="1"/>
              <c:delete val="1"/>
            </c:dLbl>
            <c:txPr>
              <a:bodyPr/>
              <a:lstStyle/>
              <a:p>
                <a:pPr>
                  <a:defRPr b="1">
                    <a:solidFill>
                      <a:schemeClr val="bg2"/>
                    </a:solidFill>
                  </a:defRPr>
                </a:pPr>
                <a:endParaRPr lang="en-US"/>
              </a:p>
            </c:txPr>
            <c:dLblPos val="inEnd"/>
            <c:showVal val="1"/>
          </c:dLbls>
          <c:cat>
            <c:strRef>
              <c:f>Sheet1!$A$2:$A$3</c:f>
              <c:strCache>
                <c:ptCount val="2"/>
                <c:pt idx="0">
                  <c:v>1st Statement</c:v>
                </c:pt>
                <c:pt idx="1">
                  <c:v>2nd Statement</c:v>
                </c:pt>
              </c:strCache>
            </c:strRef>
          </c:cat>
          <c:val>
            <c:numRef>
              <c:f>Sheet1!$E$2:$E$3</c:f>
              <c:numCache>
                <c:formatCode>General</c:formatCode>
                <c:ptCount val="2"/>
                <c:pt idx="1">
                  <c:v>8</c:v>
                </c:pt>
              </c:numCache>
            </c:numRef>
          </c:val>
        </c:ser>
        <c:dLbls/>
        <c:overlap val="100"/>
        <c:axId val="92301952"/>
        <c:axId val="92332416"/>
      </c:barChart>
      <c:catAx>
        <c:axId val="92301952"/>
        <c:scaling>
          <c:orientation val="minMax"/>
        </c:scaling>
        <c:delete val="1"/>
        <c:axPos val="b"/>
        <c:tickLblPos val="none"/>
        <c:crossAx val="92332416"/>
        <c:crosses val="autoZero"/>
        <c:auto val="1"/>
        <c:lblAlgn val="ctr"/>
        <c:lblOffset val="100"/>
      </c:catAx>
      <c:valAx>
        <c:axId val="92332416"/>
        <c:scaling>
          <c:orientation val="minMax"/>
          <c:max val="90"/>
        </c:scaling>
        <c:axPos val="l"/>
        <c:majorGridlines/>
        <c:numFmt formatCode="General" sourceLinked="1"/>
        <c:tickLblPos val="nextTo"/>
        <c:crossAx val="92301952"/>
        <c:crosses val="autoZero"/>
        <c:crossBetween val="between"/>
      </c:valAx>
    </c:plotArea>
    <c:plotVisOnly val="1"/>
    <c:dispBlanksAs val="gap"/>
  </c:chart>
  <c:txPr>
    <a:bodyPr/>
    <a:lstStyle/>
    <a:p>
      <a:pPr>
        <a:defRPr sz="1600"/>
      </a:pPr>
      <a:endParaRPr lang="en-US"/>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Series 1</c:v>
                </c:pt>
              </c:strCache>
            </c:strRef>
          </c:tx>
          <c:dLbls>
            <c:txPr>
              <a:bodyPr/>
              <a:lstStyle/>
              <a:p>
                <a:pPr>
                  <a:defRPr b="1">
                    <a:solidFill>
                      <a:schemeClr val="bg1"/>
                    </a:solidFill>
                  </a:defRPr>
                </a:pPr>
                <a:endParaRPr lang="en-US"/>
              </a:p>
            </c:txPr>
            <c:dLblPos val="inEnd"/>
            <c:showVal val="1"/>
          </c:dLbls>
          <c:cat>
            <c:strRef>
              <c:f>Sheet1!$A$2:$A$3</c:f>
              <c:strCache>
                <c:ptCount val="2"/>
                <c:pt idx="0">
                  <c:v>Punishment and incarceration</c:v>
                </c:pt>
                <c:pt idx="1">
                  <c:v>Prevention and rehabilitation</c:v>
                </c:pt>
              </c:strCache>
            </c:strRef>
          </c:cat>
          <c:val>
            <c:numRef>
              <c:f>Sheet1!$B$2:$B$3</c:f>
              <c:numCache>
                <c:formatCode>General</c:formatCode>
                <c:ptCount val="2"/>
                <c:pt idx="0">
                  <c:v>15</c:v>
                </c:pt>
                <c:pt idx="1">
                  <c:v>78</c:v>
                </c:pt>
              </c:numCache>
            </c:numRef>
          </c:val>
        </c:ser>
        <c:dLbls/>
        <c:axId val="79148544"/>
        <c:axId val="79150464"/>
      </c:barChart>
      <c:catAx>
        <c:axId val="79148544"/>
        <c:scaling>
          <c:orientation val="minMax"/>
        </c:scaling>
        <c:axPos val="b"/>
        <c:tickLblPos val="nextTo"/>
        <c:crossAx val="79150464"/>
        <c:crosses val="autoZero"/>
        <c:auto val="1"/>
        <c:lblAlgn val="ctr"/>
        <c:lblOffset val="100"/>
      </c:catAx>
      <c:valAx>
        <c:axId val="79150464"/>
        <c:scaling>
          <c:orientation val="minMax"/>
        </c:scaling>
        <c:axPos val="l"/>
        <c:majorGridlines/>
        <c:numFmt formatCode="General" sourceLinked="1"/>
        <c:tickLblPos val="nextTo"/>
        <c:crossAx val="79148544"/>
        <c:crosses val="autoZero"/>
        <c:crossBetween val="between"/>
      </c:valAx>
    </c:plotArea>
    <c:plotVisOnly val="1"/>
    <c:dispBlanksAs val="gap"/>
  </c:chart>
  <c:txPr>
    <a:bodyPr/>
    <a:lstStyle/>
    <a:p>
      <a:pPr>
        <a:defRPr sz="16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0938455968866001"/>
          <c:y val="2.9279214791025805E-2"/>
          <c:w val="0.85900624490904098"/>
          <c:h val="0.80656232467256084"/>
        </c:manualLayout>
      </c:layout>
      <c:barChart>
        <c:barDir val="col"/>
        <c:grouping val="clustered"/>
        <c:ser>
          <c:idx val="0"/>
          <c:order val="0"/>
          <c:tx>
            <c:strRef>
              <c:f>Sheet1!$B$1</c:f>
              <c:strCache>
                <c:ptCount val="1"/>
                <c:pt idx="0">
                  <c:v>Series 1</c:v>
                </c:pt>
              </c:strCache>
            </c:strRef>
          </c:tx>
          <c:dPt>
            <c:idx val="0"/>
            <c:spPr>
              <a:solidFill>
                <a:schemeClr val="accent5"/>
              </a:solidFill>
            </c:spPr>
          </c:dPt>
          <c:dLbls>
            <c:txPr>
              <a:bodyPr/>
              <a:lstStyle/>
              <a:p>
                <a:pPr>
                  <a:defRPr b="1">
                    <a:solidFill>
                      <a:schemeClr val="bg1"/>
                    </a:solidFill>
                  </a:defRPr>
                </a:pPr>
                <a:endParaRPr lang="en-US"/>
              </a:p>
            </c:txPr>
            <c:dLblPos val="inEnd"/>
            <c:showVal val="1"/>
          </c:dLbls>
          <c:cat>
            <c:strRef>
              <c:f>Sheet1!$A$2:$A$3</c:f>
              <c:strCache>
                <c:ptCount val="2"/>
                <c:pt idx="0">
                  <c:v>Punishment and incarceration</c:v>
                </c:pt>
                <c:pt idx="1">
                  <c:v>Prevention and rehabilitation</c:v>
                </c:pt>
              </c:strCache>
            </c:strRef>
          </c:cat>
          <c:val>
            <c:numRef>
              <c:f>Sheet1!$B$2:$B$3</c:f>
              <c:numCache>
                <c:formatCode>General</c:formatCode>
                <c:ptCount val="2"/>
                <c:pt idx="0">
                  <c:v>15</c:v>
                </c:pt>
                <c:pt idx="1">
                  <c:v>78</c:v>
                </c:pt>
              </c:numCache>
            </c:numRef>
          </c:val>
        </c:ser>
        <c:dLbls/>
        <c:axId val="92874240"/>
        <c:axId val="92875776"/>
      </c:barChart>
      <c:catAx>
        <c:axId val="92874240"/>
        <c:scaling>
          <c:orientation val="minMax"/>
        </c:scaling>
        <c:axPos val="b"/>
        <c:tickLblPos val="nextTo"/>
        <c:crossAx val="92875776"/>
        <c:crosses val="autoZero"/>
        <c:auto val="1"/>
        <c:lblAlgn val="ctr"/>
        <c:lblOffset val="100"/>
      </c:catAx>
      <c:valAx>
        <c:axId val="92875776"/>
        <c:scaling>
          <c:orientation val="minMax"/>
        </c:scaling>
        <c:axPos val="l"/>
        <c:majorGridlines/>
        <c:numFmt formatCode="General" sourceLinked="1"/>
        <c:tickLblPos val="nextTo"/>
        <c:crossAx val="92874240"/>
        <c:crosses val="autoZero"/>
        <c:crossBetween val="between"/>
      </c:valAx>
    </c:plotArea>
    <c:plotVisOnly val="1"/>
    <c:dispBlanksAs val="gap"/>
  </c:chart>
  <c:txPr>
    <a:bodyPr/>
    <a:lstStyle/>
    <a:p>
      <a:pPr>
        <a:defRPr sz="16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0938455968866001"/>
          <c:y val="2.9279214791025805E-2"/>
          <c:w val="0.85900624490904098"/>
          <c:h val="0.80656232467256084"/>
        </c:manualLayout>
      </c:layout>
      <c:barChart>
        <c:barDir val="col"/>
        <c:grouping val="clustered"/>
        <c:ser>
          <c:idx val="0"/>
          <c:order val="0"/>
          <c:tx>
            <c:strRef>
              <c:f>Sheet1!$B$1</c:f>
              <c:strCache>
                <c:ptCount val="1"/>
                <c:pt idx="0">
                  <c:v>Series 1</c:v>
                </c:pt>
              </c:strCache>
            </c:strRef>
          </c:tx>
          <c:dPt>
            <c:idx val="0"/>
            <c:spPr>
              <a:solidFill>
                <a:schemeClr val="accent5"/>
              </a:solidFill>
            </c:spPr>
          </c:dPt>
          <c:dLbls>
            <c:txPr>
              <a:bodyPr/>
              <a:lstStyle/>
              <a:p>
                <a:pPr>
                  <a:defRPr b="1">
                    <a:solidFill>
                      <a:schemeClr val="bg1"/>
                    </a:solidFill>
                  </a:defRPr>
                </a:pPr>
                <a:endParaRPr lang="en-US"/>
              </a:p>
            </c:txPr>
            <c:dLblPos val="inEnd"/>
            <c:showVal val="1"/>
          </c:dLbls>
          <c:cat>
            <c:strRef>
              <c:f>Sheet1!$A$2:$A$3</c:f>
              <c:strCache>
                <c:ptCount val="2"/>
                <c:pt idx="0">
                  <c:v>Punishment and incarceration</c:v>
                </c:pt>
                <c:pt idx="1">
                  <c:v>Prevention and rehabilitation</c:v>
                </c:pt>
              </c:strCache>
            </c:strRef>
          </c:cat>
          <c:val>
            <c:numRef>
              <c:f>Sheet1!$B$2:$B$3</c:f>
              <c:numCache>
                <c:formatCode>General</c:formatCode>
                <c:ptCount val="2"/>
                <c:pt idx="0">
                  <c:v>40</c:v>
                </c:pt>
                <c:pt idx="1">
                  <c:v>60</c:v>
                </c:pt>
              </c:numCache>
            </c:numRef>
          </c:val>
        </c:ser>
        <c:dLbls/>
        <c:axId val="92908544"/>
        <c:axId val="92914432"/>
      </c:barChart>
      <c:catAx>
        <c:axId val="92908544"/>
        <c:scaling>
          <c:orientation val="minMax"/>
        </c:scaling>
        <c:axPos val="b"/>
        <c:tickLblPos val="nextTo"/>
        <c:crossAx val="92914432"/>
        <c:crosses val="autoZero"/>
        <c:auto val="1"/>
        <c:lblAlgn val="ctr"/>
        <c:lblOffset val="100"/>
      </c:catAx>
      <c:valAx>
        <c:axId val="92914432"/>
        <c:scaling>
          <c:orientation val="minMax"/>
          <c:max val="90"/>
        </c:scaling>
        <c:axPos val="l"/>
        <c:majorGridlines/>
        <c:numFmt formatCode="General" sourceLinked="1"/>
        <c:tickLblPos val="nextTo"/>
        <c:crossAx val="92908544"/>
        <c:crosses val="autoZero"/>
        <c:crossBetween val="between"/>
      </c:valAx>
    </c:plotArea>
    <c:plotVisOnly val="1"/>
    <c:dispBlanksAs val="gap"/>
  </c:chart>
  <c:txPr>
    <a:bodyPr/>
    <a:lstStyle/>
    <a:p>
      <a:pPr>
        <a:defRPr sz="16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40428166288536005"/>
          <c:y val="2.9569892473118298E-2"/>
          <c:w val="0.57467313937452713"/>
          <c:h val="0.83455340809671497"/>
        </c:manualLayout>
      </c:layout>
      <c:barChart>
        <c:barDir val="bar"/>
        <c:grouping val="clustered"/>
        <c:ser>
          <c:idx val="0"/>
          <c:order val="0"/>
          <c:tx>
            <c:strRef>
              <c:f>Sheet1!$B$1</c:f>
              <c:strCache>
                <c:ptCount val="1"/>
                <c:pt idx="0">
                  <c:v>Assault (Split B)</c:v>
                </c:pt>
              </c:strCache>
            </c:strRef>
          </c:tx>
          <c:dLbls>
            <c:txPr>
              <a:bodyPr/>
              <a:lstStyle/>
              <a:p>
                <a:pPr>
                  <a:defRPr sz="1400" b="1">
                    <a:solidFill>
                      <a:schemeClr val="bg1"/>
                    </a:solidFill>
                  </a:defRPr>
                </a:pPr>
                <a:endParaRPr lang="en-US"/>
              </a:p>
            </c:txPr>
            <c:dLblPos val="inEnd"/>
            <c:showVal val="1"/>
          </c:dLbls>
          <c:cat>
            <c:strRef>
              <c:f>Sheet1!$A$2:$A$8</c:f>
              <c:strCache>
                <c:ptCount val="7"/>
                <c:pt idx="0">
                  <c:v>Pay a fine</c:v>
                </c:pt>
                <c:pt idx="1">
                  <c:v>Serve probation</c:v>
                </c:pt>
                <c:pt idx="2">
                  <c:v>Serve a jail term of more than a year</c:v>
                </c:pt>
                <c:pt idx="3">
                  <c:v>Serve a jail term of a year or less</c:v>
                </c:pt>
                <c:pt idx="4">
                  <c:v>Community service</c:v>
                </c:pt>
                <c:pt idx="5">
                  <c:v>Go through treatment or rehabilitation</c:v>
                </c:pt>
                <c:pt idx="6">
                  <c:v>Pay compensation to the victim</c:v>
                </c:pt>
              </c:strCache>
            </c:strRef>
          </c:cat>
          <c:val>
            <c:numRef>
              <c:f>Sheet1!$B$2:$B$8</c:f>
              <c:numCache>
                <c:formatCode>General</c:formatCode>
                <c:ptCount val="7"/>
                <c:pt idx="0">
                  <c:v>12</c:v>
                </c:pt>
                <c:pt idx="1">
                  <c:v>19</c:v>
                </c:pt>
                <c:pt idx="2">
                  <c:v>20</c:v>
                </c:pt>
                <c:pt idx="3">
                  <c:v>28</c:v>
                </c:pt>
                <c:pt idx="4">
                  <c:v>27</c:v>
                </c:pt>
                <c:pt idx="5">
                  <c:v>40</c:v>
                </c:pt>
                <c:pt idx="6">
                  <c:v>35</c:v>
                </c:pt>
              </c:numCache>
            </c:numRef>
          </c:val>
        </c:ser>
        <c:ser>
          <c:idx val="1"/>
          <c:order val="1"/>
          <c:tx>
            <c:strRef>
              <c:f>Sheet1!$C$1</c:f>
              <c:strCache>
                <c:ptCount val="1"/>
                <c:pt idx="0">
                  <c:v>Robbery (Split A)</c:v>
                </c:pt>
              </c:strCache>
            </c:strRef>
          </c:tx>
          <c:dLbls>
            <c:txPr>
              <a:bodyPr/>
              <a:lstStyle/>
              <a:p>
                <a:pPr>
                  <a:defRPr sz="1400" b="1">
                    <a:solidFill>
                      <a:schemeClr val="bg1"/>
                    </a:solidFill>
                  </a:defRPr>
                </a:pPr>
                <a:endParaRPr lang="en-US"/>
              </a:p>
            </c:txPr>
            <c:dLblPos val="inEnd"/>
            <c:showVal val="1"/>
          </c:dLbls>
          <c:cat>
            <c:strRef>
              <c:f>Sheet1!$A$2:$A$8</c:f>
              <c:strCache>
                <c:ptCount val="7"/>
                <c:pt idx="0">
                  <c:v>Pay a fine</c:v>
                </c:pt>
                <c:pt idx="1">
                  <c:v>Serve probation</c:v>
                </c:pt>
                <c:pt idx="2">
                  <c:v>Serve a jail term of more than a year</c:v>
                </c:pt>
                <c:pt idx="3">
                  <c:v>Serve a jail term of a year or less</c:v>
                </c:pt>
                <c:pt idx="4">
                  <c:v>Community service</c:v>
                </c:pt>
                <c:pt idx="5">
                  <c:v>Go through treatment or rehabilitation</c:v>
                </c:pt>
                <c:pt idx="6">
                  <c:v>Pay compensation to the victim</c:v>
                </c:pt>
              </c:strCache>
            </c:strRef>
          </c:cat>
          <c:val>
            <c:numRef>
              <c:f>Sheet1!$C$2:$C$8</c:f>
              <c:numCache>
                <c:formatCode>General</c:formatCode>
                <c:ptCount val="7"/>
                <c:pt idx="0">
                  <c:v>13</c:v>
                </c:pt>
                <c:pt idx="1">
                  <c:v>17</c:v>
                </c:pt>
                <c:pt idx="2">
                  <c:v>20</c:v>
                </c:pt>
                <c:pt idx="3">
                  <c:v>27</c:v>
                </c:pt>
                <c:pt idx="4">
                  <c:v>32</c:v>
                </c:pt>
                <c:pt idx="5">
                  <c:v>29</c:v>
                </c:pt>
                <c:pt idx="6">
                  <c:v>47</c:v>
                </c:pt>
              </c:numCache>
            </c:numRef>
          </c:val>
        </c:ser>
        <c:dLbls/>
        <c:gapWidth val="98"/>
        <c:axId val="87842816"/>
        <c:axId val="87844736"/>
      </c:barChart>
      <c:catAx>
        <c:axId val="87842816"/>
        <c:scaling>
          <c:orientation val="minMax"/>
        </c:scaling>
        <c:axPos val="l"/>
        <c:tickLblPos val="nextTo"/>
        <c:crossAx val="87844736"/>
        <c:crosses val="autoZero"/>
        <c:auto val="1"/>
        <c:lblAlgn val="ctr"/>
        <c:lblOffset val="100"/>
      </c:catAx>
      <c:valAx>
        <c:axId val="87844736"/>
        <c:scaling>
          <c:orientation val="minMax"/>
          <c:max val="70"/>
        </c:scaling>
        <c:axPos val="b"/>
        <c:majorGridlines/>
        <c:numFmt formatCode="General" sourceLinked="1"/>
        <c:tickLblPos val="nextTo"/>
        <c:crossAx val="87842816"/>
        <c:crosses val="autoZero"/>
        <c:crossBetween val="between"/>
        <c:majorUnit val="10"/>
      </c:valAx>
    </c:plotArea>
    <c:legend>
      <c:legendPos val="b"/>
      <c:layout>
        <c:manualLayout>
          <c:xMode val="edge"/>
          <c:yMode val="edge"/>
          <c:x val="0.25332991464302301"/>
          <c:y val="0.94016102153897407"/>
          <c:w val="0.45011844107721805"/>
          <c:h val="5.9838978461025705E-2"/>
        </c:manualLayout>
      </c:layout>
    </c:legend>
    <c:plotVisOnly val="1"/>
    <c:dispBlanksAs val="gap"/>
  </c:chart>
  <c:txPr>
    <a:bodyPr/>
    <a:lstStyle/>
    <a:p>
      <a:pPr>
        <a:defRPr sz="16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40428166288536005"/>
          <c:y val="2.9569892473118298E-2"/>
          <c:w val="0.57467313937452713"/>
          <c:h val="0.83455340809671497"/>
        </c:manualLayout>
      </c:layout>
      <c:barChart>
        <c:barDir val="bar"/>
        <c:grouping val="clustered"/>
        <c:ser>
          <c:idx val="0"/>
          <c:order val="0"/>
          <c:tx>
            <c:strRef>
              <c:f>Sheet1!$B$1</c:f>
              <c:strCache>
                <c:ptCount val="1"/>
                <c:pt idx="0">
                  <c:v>Drug possession (Split B)</c:v>
                </c:pt>
              </c:strCache>
            </c:strRef>
          </c:tx>
          <c:dLbls>
            <c:txPr>
              <a:bodyPr/>
              <a:lstStyle/>
              <a:p>
                <a:pPr>
                  <a:defRPr sz="1400" b="1">
                    <a:solidFill>
                      <a:schemeClr val="bg1"/>
                    </a:solidFill>
                  </a:defRPr>
                </a:pPr>
                <a:endParaRPr lang="en-US"/>
              </a:p>
            </c:txPr>
            <c:dLblPos val="inEnd"/>
            <c:showVal val="1"/>
          </c:dLbls>
          <c:cat>
            <c:strRef>
              <c:f>Sheet1!$A$2:$A$7</c:f>
              <c:strCache>
                <c:ptCount val="6"/>
                <c:pt idx="0">
                  <c:v>Serve a jail term of more than a year</c:v>
                </c:pt>
                <c:pt idx="1">
                  <c:v>Pay a fine</c:v>
                </c:pt>
                <c:pt idx="2">
                  <c:v>Serve a jail term of a year or less</c:v>
                </c:pt>
                <c:pt idx="3">
                  <c:v>Serve probation</c:v>
                </c:pt>
                <c:pt idx="4">
                  <c:v>Community service</c:v>
                </c:pt>
                <c:pt idx="5">
                  <c:v>Go through treatment or rehabilitation</c:v>
                </c:pt>
              </c:strCache>
            </c:strRef>
          </c:cat>
          <c:val>
            <c:numRef>
              <c:f>Sheet1!$B$2:$B$7</c:f>
              <c:numCache>
                <c:formatCode>General</c:formatCode>
                <c:ptCount val="6"/>
                <c:pt idx="0">
                  <c:v>12</c:v>
                </c:pt>
                <c:pt idx="1">
                  <c:v>18</c:v>
                </c:pt>
                <c:pt idx="2">
                  <c:v>20</c:v>
                </c:pt>
                <c:pt idx="3">
                  <c:v>26</c:v>
                </c:pt>
                <c:pt idx="4">
                  <c:v>38</c:v>
                </c:pt>
                <c:pt idx="5">
                  <c:v>65</c:v>
                </c:pt>
              </c:numCache>
            </c:numRef>
          </c:val>
        </c:ser>
        <c:ser>
          <c:idx val="1"/>
          <c:order val="1"/>
          <c:tx>
            <c:strRef>
              <c:f>Sheet1!$C$1</c:f>
              <c:strCache>
                <c:ptCount val="1"/>
                <c:pt idx="0">
                  <c:v>Dealing drugs (Split A)</c:v>
                </c:pt>
              </c:strCache>
            </c:strRef>
          </c:tx>
          <c:dLbls>
            <c:txPr>
              <a:bodyPr/>
              <a:lstStyle/>
              <a:p>
                <a:pPr>
                  <a:defRPr sz="1400" b="1">
                    <a:solidFill>
                      <a:schemeClr val="bg1"/>
                    </a:solidFill>
                  </a:defRPr>
                </a:pPr>
                <a:endParaRPr lang="en-US"/>
              </a:p>
            </c:txPr>
            <c:dLblPos val="inEnd"/>
            <c:showVal val="1"/>
          </c:dLbls>
          <c:cat>
            <c:strRef>
              <c:f>Sheet1!$A$2:$A$7</c:f>
              <c:strCache>
                <c:ptCount val="6"/>
                <c:pt idx="0">
                  <c:v>Serve a jail term of more than a year</c:v>
                </c:pt>
                <c:pt idx="1">
                  <c:v>Pay a fine</c:v>
                </c:pt>
                <c:pt idx="2">
                  <c:v>Serve a jail term of a year or less</c:v>
                </c:pt>
                <c:pt idx="3">
                  <c:v>Serve probation</c:v>
                </c:pt>
                <c:pt idx="4">
                  <c:v>Community service</c:v>
                </c:pt>
                <c:pt idx="5">
                  <c:v>Go through treatment or rehabilitation</c:v>
                </c:pt>
              </c:strCache>
            </c:strRef>
          </c:cat>
          <c:val>
            <c:numRef>
              <c:f>Sheet1!$C$2:$C$7</c:f>
              <c:numCache>
                <c:formatCode>General</c:formatCode>
                <c:ptCount val="6"/>
                <c:pt idx="0">
                  <c:v>18</c:v>
                </c:pt>
                <c:pt idx="1">
                  <c:v>14</c:v>
                </c:pt>
                <c:pt idx="2">
                  <c:v>28</c:v>
                </c:pt>
                <c:pt idx="3">
                  <c:v>27</c:v>
                </c:pt>
                <c:pt idx="4">
                  <c:v>38</c:v>
                </c:pt>
                <c:pt idx="5">
                  <c:v>56</c:v>
                </c:pt>
              </c:numCache>
            </c:numRef>
          </c:val>
        </c:ser>
        <c:dLbls/>
        <c:gapWidth val="98"/>
        <c:axId val="93494272"/>
        <c:axId val="93508736"/>
      </c:barChart>
      <c:catAx>
        <c:axId val="93494272"/>
        <c:scaling>
          <c:orientation val="minMax"/>
        </c:scaling>
        <c:axPos val="l"/>
        <c:tickLblPos val="nextTo"/>
        <c:crossAx val="93508736"/>
        <c:crosses val="autoZero"/>
        <c:auto val="1"/>
        <c:lblAlgn val="ctr"/>
        <c:lblOffset val="100"/>
      </c:catAx>
      <c:valAx>
        <c:axId val="93508736"/>
        <c:scaling>
          <c:orientation val="minMax"/>
          <c:max val="70"/>
        </c:scaling>
        <c:axPos val="b"/>
        <c:majorGridlines/>
        <c:numFmt formatCode="General" sourceLinked="1"/>
        <c:tickLblPos val="nextTo"/>
        <c:crossAx val="93494272"/>
        <c:crosses val="autoZero"/>
        <c:crossBetween val="between"/>
        <c:majorUnit val="10"/>
      </c:valAx>
    </c:plotArea>
    <c:legend>
      <c:legendPos val="b"/>
      <c:layout>
        <c:manualLayout>
          <c:xMode val="edge"/>
          <c:yMode val="edge"/>
          <c:x val="0.20010862612761599"/>
          <c:y val="0.94016110263041008"/>
          <c:w val="0.62653885176117707"/>
          <c:h val="5.9838897369589715E-2"/>
        </c:manualLayout>
      </c:layout>
    </c:legend>
    <c:plotVisOnly val="1"/>
    <c:dispBlanksAs val="gap"/>
  </c:chart>
  <c:txPr>
    <a:bodyPr/>
    <a:lstStyle/>
    <a:p>
      <a:pPr>
        <a:defRPr sz="16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roundedCorners val="1"/>
  <c:chart>
    <c:autoTitleDeleted val="1"/>
    <c:plotArea>
      <c:layout>
        <c:manualLayout>
          <c:layoutTarget val="inner"/>
          <c:xMode val="edge"/>
          <c:yMode val="edge"/>
          <c:x val="8.3240843507214224E-2"/>
          <c:y val="4.4045676998368713E-2"/>
          <c:w val="0.91786903440621503"/>
          <c:h val="0.80261011419249606"/>
        </c:manualLayout>
      </c:layout>
      <c:barChart>
        <c:barDir val="col"/>
        <c:grouping val="stacked"/>
        <c:varyColors val="1"/>
        <c:ser>
          <c:idx val="0"/>
          <c:order val="0"/>
          <c:tx>
            <c:strRef>
              <c:f>Sheet1!$A$2</c:f>
              <c:strCache>
                <c:ptCount val="1"/>
                <c:pt idx="0">
                  <c:v>Violent</c:v>
                </c:pt>
              </c:strCache>
            </c:strRef>
          </c:tx>
          <c:spPr>
            <a:solidFill>
              <a:srgbClr val="62AC38"/>
            </a:solidFill>
            <a:ln w="8347">
              <a:solidFill>
                <a:srgbClr val="FFFFFF"/>
              </a:solidFill>
              <a:prstDash val="solid"/>
            </a:ln>
          </c:spPr>
          <c:invertIfNegative val="1"/>
          <c:dPt>
            <c:idx val="0"/>
            <c:invertIfNegative val="1"/>
            <c:spPr>
              <a:solidFill>
                <a:srgbClr val="006600"/>
              </a:solidFill>
              <a:ln w="8347">
                <a:solidFill>
                  <a:srgbClr val="FFFFFF"/>
                </a:solidFill>
                <a:prstDash val="solid"/>
              </a:ln>
            </c:spPr>
          </c:dPt>
          <c:dPt>
            <c:idx val="1"/>
            <c:invertIfNegative val="1"/>
            <c:spPr>
              <a:solidFill>
                <a:srgbClr val="002060"/>
              </a:solidFill>
              <a:ln w="8347">
                <a:solidFill>
                  <a:srgbClr val="FFFFFF"/>
                </a:solidFill>
                <a:prstDash val="solid"/>
              </a:ln>
            </c:spPr>
          </c:dPt>
          <c:dPt>
            <c:idx val="2"/>
            <c:invertIfNegative val="1"/>
            <c:spPr>
              <a:solidFill>
                <a:srgbClr val="006600"/>
              </a:solidFill>
              <a:ln w="8347">
                <a:solidFill>
                  <a:srgbClr val="FFFFFF"/>
                </a:solidFill>
                <a:prstDash val="solid"/>
              </a:ln>
            </c:spPr>
          </c:dPt>
          <c:dPt>
            <c:idx val="3"/>
            <c:invertIfNegative val="1"/>
            <c:spPr>
              <a:solidFill>
                <a:srgbClr val="002060"/>
              </a:solidFill>
              <a:ln w="8347">
                <a:solidFill>
                  <a:srgbClr val="FFFFFF"/>
                </a:solidFill>
                <a:prstDash val="solid"/>
              </a:ln>
            </c:spPr>
          </c:dPt>
          <c:dPt>
            <c:idx val="4"/>
            <c:invertIfNegative val="1"/>
            <c:spPr>
              <a:solidFill>
                <a:srgbClr val="006600"/>
              </a:solidFill>
              <a:ln w="8347">
                <a:solidFill>
                  <a:srgbClr val="FFFFFF"/>
                </a:solidFill>
                <a:prstDash val="solid"/>
              </a:ln>
            </c:spPr>
          </c:dPt>
          <c:dPt>
            <c:idx val="5"/>
            <c:invertIfNegative val="1"/>
            <c:spPr>
              <a:solidFill>
                <a:srgbClr val="002060"/>
              </a:solidFill>
              <a:ln w="8347">
                <a:solidFill>
                  <a:srgbClr val="FFFFFF"/>
                </a:solidFill>
                <a:prstDash val="solid"/>
              </a:ln>
            </c:spPr>
          </c:dPt>
          <c:dLbls>
            <c:spPr>
              <a:noFill/>
              <a:ln w="16695">
                <a:noFill/>
              </a:ln>
            </c:spPr>
            <c:txPr>
              <a:bodyPr/>
              <a:lstStyle/>
              <a:p>
                <a:pPr>
                  <a:defRPr sz="1600" b="1" i="0" u="none" strike="noStrike" baseline="0">
                    <a:solidFill>
                      <a:srgbClr val="FFFFFF"/>
                    </a:solidFill>
                    <a:latin typeface="Arial"/>
                    <a:ea typeface="Arial"/>
                    <a:cs typeface="Arial"/>
                  </a:defRPr>
                </a:pPr>
                <a:endParaRPr lang="en-US"/>
              </a:p>
            </c:txPr>
            <c:dLblPos val="inEnd"/>
            <c:showVal val="1"/>
            <c:showPercent val="1"/>
            <c:showBubbleSize val="1"/>
          </c:dLbls>
          <c:cat>
            <c:numRef>
              <c:f>Sheet1!$B$1:$G$1</c:f>
              <c:numCache>
                <c:formatCode>General</c:formatCode>
                <c:ptCount val="6"/>
              </c:numCache>
            </c:numRef>
          </c:cat>
          <c:val>
            <c:numRef>
              <c:f>Sheet1!$B$2:$G$2</c:f>
              <c:numCache>
                <c:formatCode>0</c:formatCode>
                <c:ptCount val="6"/>
                <c:pt idx="0">
                  <c:v>67</c:v>
                </c:pt>
                <c:pt idx="1">
                  <c:v>89</c:v>
                </c:pt>
                <c:pt idx="2" formatCode="General">
                  <c:v>19</c:v>
                </c:pt>
                <c:pt idx="3" formatCode="General">
                  <c:v>6</c:v>
                </c:pt>
                <c:pt idx="4" formatCode="General">
                  <c:v>14</c:v>
                </c:pt>
                <c:pt idx="5" formatCode="General">
                  <c:v>5</c:v>
                </c:pt>
              </c:numCache>
            </c:numRef>
          </c:val>
          <c:extLst>
            <c:ext xmlns:c14="http://schemas.microsoft.com/office/drawing/2007/8/2/chart" uri="{6F2FDCE9-48DA-4B69-8628-5D25D57E5C99}">
              <c14:invertSolidFillFmt>
                <c14:spPr xmlns:c14="http://schemas.microsoft.com/office/drawing/2007/8/2/chart">
                  <a:solidFill>
                    <a:srgbClr val="FFFFFF"/>
                  </a:solidFill>
                  <a:ln w="8347">
                    <a:solidFill>
                      <a:srgbClr val="FFFFFF"/>
                    </a:solidFill>
                    <a:prstDash val="solid"/>
                  </a:ln>
                </c14:spPr>
              </c14:invertSolidFillFmt>
            </c:ext>
          </c:extLst>
        </c:ser>
        <c:ser>
          <c:idx val="1"/>
          <c:order val="1"/>
          <c:tx>
            <c:strRef>
              <c:f>Sheet1!$A$3</c:f>
              <c:strCache>
                <c:ptCount val="1"/>
                <c:pt idx="0">
                  <c:v>Non-Violent</c:v>
                </c:pt>
              </c:strCache>
            </c:strRef>
          </c:tx>
          <c:spPr>
            <a:solidFill>
              <a:srgbClr val="99CCFF"/>
            </a:solidFill>
            <a:ln w="8347">
              <a:solidFill>
                <a:srgbClr val="FFFFFF"/>
              </a:solidFill>
              <a:prstDash val="solid"/>
            </a:ln>
          </c:spPr>
          <c:invertIfNegative val="1"/>
          <c:dPt>
            <c:idx val="0"/>
            <c:invertIfNegative val="1"/>
            <c:spPr>
              <a:solidFill>
                <a:srgbClr val="A2BD90"/>
              </a:solidFill>
              <a:ln w="8347">
                <a:solidFill>
                  <a:srgbClr val="FFFFFF"/>
                </a:solidFill>
                <a:prstDash val="solid"/>
              </a:ln>
            </c:spPr>
          </c:dPt>
          <c:dPt>
            <c:idx val="1"/>
            <c:invertIfNegative val="1"/>
            <c:spPr>
              <a:solidFill>
                <a:srgbClr val="C0C0C0"/>
              </a:solidFill>
              <a:ln w="8347">
                <a:solidFill>
                  <a:srgbClr val="FFFFFF"/>
                </a:solidFill>
                <a:prstDash val="solid"/>
              </a:ln>
            </c:spPr>
          </c:dPt>
          <c:dPt>
            <c:idx val="2"/>
            <c:invertIfNegative val="1"/>
            <c:spPr>
              <a:solidFill>
                <a:srgbClr val="A2BD90"/>
              </a:solidFill>
              <a:ln w="8347">
                <a:solidFill>
                  <a:srgbClr val="FFFFFF"/>
                </a:solidFill>
                <a:prstDash val="solid"/>
              </a:ln>
            </c:spPr>
          </c:dPt>
          <c:dPt>
            <c:idx val="3"/>
            <c:invertIfNegative val="1"/>
            <c:spPr>
              <a:solidFill>
                <a:srgbClr val="C0C0C0"/>
              </a:solidFill>
              <a:ln w="8347">
                <a:solidFill>
                  <a:srgbClr val="FFFFFF"/>
                </a:solidFill>
                <a:prstDash val="solid"/>
              </a:ln>
            </c:spPr>
          </c:dPt>
          <c:dLbls>
            <c:dLbl>
              <c:idx val="0"/>
              <c:delete val="1"/>
            </c:dLbl>
            <c:dLbl>
              <c:idx val="1"/>
              <c:delete val="1"/>
            </c:dLbl>
            <c:dLbl>
              <c:idx val="2"/>
              <c:delete val="1"/>
            </c:dLbl>
            <c:dLbl>
              <c:idx val="3"/>
              <c:delete val="1"/>
            </c:dLbl>
            <c:spPr>
              <a:noFill/>
              <a:ln w="16695">
                <a:noFill/>
              </a:ln>
            </c:spPr>
            <c:txPr>
              <a:bodyPr/>
              <a:lstStyle/>
              <a:p>
                <a:pPr>
                  <a:defRPr sz="887" b="1" i="0" u="none" strike="noStrike" baseline="0">
                    <a:solidFill>
                      <a:srgbClr val="FFFFFF"/>
                    </a:solidFill>
                    <a:latin typeface="Arial"/>
                    <a:ea typeface="Arial"/>
                    <a:cs typeface="Arial"/>
                  </a:defRPr>
                </a:pPr>
                <a:endParaRPr lang="en-US"/>
              </a:p>
            </c:txPr>
            <c:showLegendKey val="1"/>
            <c:showVal val="1"/>
            <c:showCatName val="1"/>
            <c:showSerName val="1"/>
            <c:showPercent val="1"/>
            <c:showBubbleSize val="1"/>
          </c:dLbls>
          <c:cat>
            <c:numRef>
              <c:f>Sheet1!$B$1:$G$1</c:f>
              <c:numCache>
                <c:formatCode>General</c:formatCode>
                <c:ptCount val="6"/>
              </c:numCache>
            </c:numRef>
          </c:cat>
          <c:val>
            <c:numRef>
              <c:f>Sheet1!$B$3:$G$3</c:f>
              <c:numCache>
                <c:formatCode>General</c:formatCode>
                <c:ptCount val="6"/>
              </c:numCache>
            </c:numRef>
          </c:val>
          <c:extLst>
            <c:ext xmlns:c14="http://schemas.microsoft.com/office/drawing/2007/8/2/chart" uri="{6F2FDCE9-48DA-4B69-8628-5D25D57E5C99}">
              <c14:invertSolidFillFmt>
                <c14:spPr xmlns:c14="http://schemas.microsoft.com/office/drawing/2007/8/2/chart">
                  <a:solidFill>
                    <a:srgbClr val="FFFFFF"/>
                  </a:solidFill>
                  <a:ln w="8347">
                    <a:solidFill>
                      <a:srgbClr val="FFFFFF"/>
                    </a:solidFill>
                    <a:prstDash val="solid"/>
                  </a:ln>
                </c14:spPr>
              </c14:invertSolidFillFmt>
            </c:ext>
          </c:extLst>
        </c:ser>
        <c:dLbls/>
        <c:gapWidth val="10"/>
        <c:overlap val="100"/>
        <c:axId val="93775360"/>
        <c:axId val="93954432"/>
      </c:barChart>
      <c:catAx>
        <c:axId val="93775360"/>
        <c:scaling>
          <c:orientation val="minMax"/>
        </c:scaling>
        <c:delete val="1"/>
        <c:axPos val="b"/>
        <c:numFmt formatCode="@" sourceLinked="0"/>
        <c:majorTickMark val="cross"/>
        <c:minorTickMark val="cross"/>
        <c:tickLblPos val="none"/>
        <c:crossAx val="93954432"/>
        <c:crosses val="autoZero"/>
        <c:auto val="1"/>
        <c:lblAlgn val="ctr"/>
        <c:lblOffset val="100"/>
        <c:tickLblSkip val="1"/>
        <c:tickMarkSkip val="1"/>
        <c:noMultiLvlLbl val="1"/>
      </c:catAx>
      <c:valAx>
        <c:axId val="93954432"/>
        <c:scaling>
          <c:orientation val="minMax"/>
          <c:max val="100"/>
          <c:min val="0"/>
        </c:scaling>
        <c:delete val="1"/>
        <c:axPos val="l"/>
        <c:majorGridlines>
          <c:spPr>
            <a:ln w="2087">
              <a:solidFill>
                <a:srgbClr val="C0C0C0"/>
              </a:solidFill>
              <a:prstDash val="sysDash"/>
            </a:ln>
          </c:spPr>
        </c:majorGridlines>
        <c:numFmt formatCode="0" sourceLinked="1"/>
        <c:majorTickMark val="cross"/>
        <c:minorTickMark val="cross"/>
        <c:tickLblPos val="none"/>
        <c:crossAx val="93775360"/>
        <c:crosses val="autoZero"/>
        <c:crossBetween val="between"/>
        <c:majorUnit val="20"/>
        <c:minorUnit val="10"/>
      </c:valAx>
      <c:spPr>
        <a:noFill/>
        <a:ln w="16695">
          <a:noFill/>
        </a:ln>
      </c:spPr>
    </c:plotArea>
    <c:plotVisOnly val="1"/>
    <c:dispBlanksAs val="gap"/>
    <c:showDLblsOverMax val="1"/>
  </c:chart>
  <c:spPr>
    <a:noFill/>
    <a:ln>
      <a:noFill/>
    </a:ln>
  </c:spPr>
  <c:txPr>
    <a:bodyPr/>
    <a:lstStyle/>
    <a:p>
      <a:pPr>
        <a:defRPr sz="1923" b="0" i="0" u="none" strike="noStrike" baseline="0">
          <a:solidFill>
            <a:srgbClr val="000000"/>
          </a:solidFill>
          <a:latin typeface="Geneva"/>
          <a:ea typeface="Geneva"/>
          <a:cs typeface="Geneva"/>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0938455968866001"/>
          <c:y val="5.1156410887620796E-2"/>
          <c:w val="0.85900624490904098"/>
          <c:h val="0.84706304961416901"/>
        </c:manualLayout>
      </c:layout>
      <c:barChart>
        <c:barDir val="col"/>
        <c:grouping val="clustered"/>
        <c:ser>
          <c:idx val="0"/>
          <c:order val="0"/>
          <c:tx>
            <c:strRef>
              <c:f>Sheet1!$B$1</c:f>
              <c:strCache>
                <c:ptCount val="1"/>
                <c:pt idx="0">
                  <c:v>Series 1</c:v>
                </c:pt>
              </c:strCache>
            </c:strRef>
          </c:tx>
          <c:dPt>
            <c:idx val="0"/>
            <c:spPr>
              <a:solidFill>
                <a:srgbClr val="006600"/>
              </a:solidFill>
            </c:spPr>
          </c:dPt>
          <c:dPt>
            <c:idx val="1"/>
            <c:spPr>
              <a:solidFill>
                <a:srgbClr val="C00000"/>
              </a:solidFill>
            </c:spPr>
          </c:dPt>
          <c:dLbls>
            <c:dLbl>
              <c:idx val="0"/>
              <c:layout/>
              <c:dLblPos val="inEnd"/>
              <c:showVal val="1"/>
            </c:dLbl>
            <c:dLbl>
              <c:idx val="1"/>
              <c:layout/>
              <c:dLblPos val="inEnd"/>
              <c:showVal val="1"/>
            </c:dLbl>
            <c:delete val="1"/>
            <c:txPr>
              <a:bodyPr/>
              <a:lstStyle/>
              <a:p>
                <a:pPr>
                  <a:defRPr b="1">
                    <a:solidFill>
                      <a:schemeClr val="bg1"/>
                    </a:solidFill>
                  </a:defRPr>
                </a:pPr>
                <a:endParaRPr lang="en-US"/>
              </a:p>
            </c:txPr>
            <c:dLblPos val="inEnd"/>
          </c:dLbls>
          <c:cat>
            <c:strRef>
              <c:f>Sheet1!$A$2:$A$3</c:f>
              <c:strCache>
                <c:ptCount val="2"/>
                <c:pt idx="0">
                  <c:v>Favor</c:v>
                </c:pt>
                <c:pt idx="1">
                  <c:v>Oppose</c:v>
                </c:pt>
              </c:strCache>
            </c:strRef>
          </c:cat>
          <c:val>
            <c:numRef>
              <c:f>Sheet1!$B$2:$B$3</c:f>
              <c:numCache>
                <c:formatCode>General</c:formatCode>
                <c:ptCount val="2"/>
                <c:pt idx="0">
                  <c:v>71</c:v>
                </c:pt>
                <c:pt idx="1">
                  <c:v>20</c:v>
                </c:pt>
              </c:numCache>
            </c:numRef>
          </c:val>
        </c:ser>
        <c:dLbls/>
        <c:axId val="94372992"/>
        <c:axId val="94374528"/>
      </c:barChart>
      <c:catAx>
        <c:axId val="94372992"/>
        <c:scaling>
          <c:orientation val="minMax"/>
        </c:scaling>
        <c:axPos val="b"/>
        <c:tickLblPos val="nextTo"/>
        <c:txPr>
          <a:bodyPr/>
          <a:lstStyle/>
          <a:p>
            <a:pPr>
              <a:defRPr b="1"/>
            </a:pPr>
            <a:endParaRPr lang="en-US"/>
          </a:p>
        </c:txPr>
        <c:crossAx val="94374528"/>
        <c:crosses val="autoZero"/>
        <c:auto val="1"/>
        <c:lblAlgn val="ctr"/>
        <c:lblOffset val="100"/>
      </c:catAx>
      <c:valAx>
        <c:axId val="94374528"/>
        <c:scaling>
          <c:orientation val="minMax"/>
          <c:max val="90"/>
        </c:scaling>
        <c:axPos val="l"/>
        <c:majorGridlines/>
        <c:numFmt formatCode="General" sourceLinked="1"/>
        <c:tickLblPos val="nextTo"/>
        <c:crossAx val="94372992"/>
        <c:crosses val="autoZero"/>
        <c:crossBetween val="between"/>
      </c:valAx>
    </c:plotArea>
    <c:plotVisOnly val="1"/>
    <c:dispBlanksAs val="gap"/>
  </c:chart>
  <c:txPr>
    <a:bodyPr/>
    <a:lstStyle/>
    <a:p>
      <a:pPr>
        <a:defRPr sz="1600"/>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drawing1.xml><?xml version="1.0" encoding="utf-8"?>
<c:userShapes xmlns:c="http://schemas.openxmlformats.org/drawingml/2006/chart">
  <cdr:relSizeAnchor xmlns:cdr="http://schemas.openxmlformats.org/drawingml/2006/chartDrawing">
    <cdr:from>
      <cdr:x>0.25751</cdr:x>
      <cdr:y>0.22581</cdr:y>
    </cdr:from>
    <cdr:to>
      <cdr:x>0.36096</cdr:x>
      <cdr:y>0.27419</cdr:y>
    </cdr:to>
    <cdr:sp macro="" textlink="">
      <cdr:nvSpPr>
        <cdr:cNvPr id="8" name="TextBox 7"/>
        <cdr:cNvSpPr txBox="1"/>
      </cdr:nvSpPr>
      <cdr:spPr>
        <a:xfrm xmlns:a="http://schemas.openxmlformats.org/drawingml/2006/main">
          <a:off x="1138099" y="1066799"/>
          <a:ext cx="4572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b="1" dirty="0" smtClean="0"/>
            <a:t>77</a:t>
          </a:r>
          <a:endParaRPr lang="en-US" sz="1600" b="1" dirty="0"/>
        </a:p>
      </cdr:txBody>
    </cdr:sp>
  </cdr:relSizeAnchor>
  <cdr:absSizeAnchor xmlns:cdr="http://schemas.openxmlformats.org/drawingml/2006/chartDrawing">
    <cdr:from>
      <cdr:x>0.68991</cdr:x>
      <cdr:y>0.66129</cdr:y>
    </cdr:from>
    <cdr:ext cx="457199" cy="457199"/>
    <cdr:sp macro="" textlink="">
      <cdr:nvSpPr>
        <cdr:cNvPr id="9" name="TextBox 1"/>
        <cdr:cNvSpPr txBox="1"/>
      </cdr:nvSpPr>
      <cdr:spPr>
        <a:xfrm xmlns:a="http://schemas.openxmlformats.org/drawingml/2006/main">
          <a:off x="3049109" y="3124199"/>
          <a:ext cx="457199" cy="457199"/>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600" b="1" dirty="0" smtClean="0"/>
            <a:t>17</a:t>
          </a:r>
          <a:endParaRPr lang="en-US" sz="1600" b="1" dirty="0"/>
        </a:p>
      </cdr:txBody>
    </cdr:sp>
  </cdr:abs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A7157E-E209-4375-B0B1-A9910037777A}" type="datetimeFigureOut">
              <a:rPr lang="en-US" smtClean="0"/>
              <a:pPr/>
              <a:t>5/24/2012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F730F1-5535-4F2F-B04A-CC953D0B30DA}" type="slidenum">
              <a:rPr lang="en-US" smtClean="0"/>
              <a:pPr/>
              <a:t>‹#›</a:t>
            </a:fld>
            <a:endParaRPr lang="en-US"/>
          </a:p>
        </p:txBody>
      </p:sp>
    </p:spTree>
    <p:extLst>
      <p:ext uri="{BB962C8B-B14F-4D97-AF65-F5344CB8AC3E}">
        <p14:creationId xmlns:p14="http://schemas.microsoft.com/office/powerpoint/2010/main" xmlns="" val="1461002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2" tIns="45716" rIns="91432" bIns="45716"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32" tIns="45716" rIns="91432" bIns="45716" rtlCol="0"/>
          <a:lstStyle>
            <a:lvl1pPr algn="r" fontAlgn="auto">
              <a:spcBef>
                <a:spcPts val="0"/>
              </a:spcBef>
              <a:spcAft>
                <a:spcPts val="0"/>
              </a:spcAft>
              <a:defRPr sz="1200" smtClean="0">
                <a:latin typeface="+mn-lt"/>
              </a:defRPr>
            </a:lvl1pPr>
          </a:lstStyle>
          <a:p>
            <a:pPr>
              <a:defRPr/>
            </a:pPr>
            <a:fld id="{4A7303AC-9F2D-4FE5-BD2B-CE115428F3E7}" type="datetimeFigureOut">
              <a:rPr lang="en-US"/>
              <a:pPr>
                <a:defRPr/>
              </a:pPr>
              <a:t>5/24/2012</a:t>
            </a:fld>
            <a:endParaRPr lang="en-US"/>
          </a:p>
        </p:txBody>
      </p:sp>
      <p:sp>
        <p:nvSpPr>
          <p:cNvPr id="4" name="Slide Image Placeholder 3"/>
          <p:cNvSpPr>
            <a:spLocks noGrp="1" noRot="1" noChangeAspect="1"/>
          </p:cNvSpPr>
          <p:nvPr>
            <p:ph type="sldImg" idx="2"/>
          </p:nvPr>
        </p:nvSpPr>
        <p:spPr>
          <a:xfrm>
            <a:off x="1144588" y="685800"/>
            <a:ext cx="4570412" cy="3429000"/>
          </a:xfrm>
          <a:prstGeom prst="rect">
            <a:avLst/>
          </a:prstGeom>
          <a:noFill/>
          <a:ln w="12700">
            <a:solidFill>
              <a:prstClr val="black"/>
            </a:solidFill>
          </a:ln>
        </p:spPr>
        <p:txBody>
          <a:bodyPr vert="horz" lIns="91432" tIns="45716" rIns="91432" bIns="45716"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2" tIns="45716" rIns="91432" bIns="45716"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32" tIns="45716" rIns="91432" bIns="45716"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32" tIns="45716" rIns="91432" bIns="45716" rtlCol="0" anchor="b"/>
          <a:lstStyle>
            <a:lvl1pPr algn="r" fontAlgn="auto">
              <a:spcBef>
                <a:spcPts val="0"/>
              </a:spcBef>
              <a:spcAft>
                <a:spcPts val="0"/>
              </a:spcAft>
              <a:defRPr sz="1200" smtClean="0">
                <a:latin typeface="+mn-lt"/>
              </a:defRPr>
            </a:lvl1pPr>
          </a:lstStyle>
          <a:p>
            <a:pPr>
              <a:defRPr/>
            </a:pPr>
            <a:fld id="{330B2BEF-0C58-4D53-8BBF-2C7617F80E72}" type="slidenum">
              <a:rPr lang="en-US"/>
              <a:pPr>
                <a:defRPr/>
              </a:pPr>
              <a:t>‹#›</a:t>
            </a:fld>
            <a:endParaRPr lang="en-US"/>
          </a:p>
        </p:txBody>
      </p:sp>
    </p:spTree>
    <p:extLst>
      <p:ext uri="{BB962C8B-B14F-4D97-AF65-F5344CB8AC3E}">
        <p14:creationId xmlns:p14="http://schemas.microsoft.com/office/powerpoint/2010/main" xmlns="" val="9102379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019709D1-B9FB-4915-8D23-A53CD355CC5C}" type="slidenum">
              <a:rPr lang="en-US" sz="1000">
                <a:solidFill>
                  <a:prstClr val="black"/>
                </a:solidFill>
              </a:rPr>
              <a:pPr eaLnBrk="1" hangingPunct="1"/>
              <a:t>1</a:t>
            </a:fld>
            <a:endParaRPr lang="en-US" sz="1000">
              <a:solidFill>
                <a:prstClr val="black"/>
              </a:solidFill>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3B84DB64-E5FE-424E-B81F-EEA22FCD459D}" type="slidenum">
              <a:rPr lang="en-US" sz="1000"/>
              <a:pPr eaLnBrk="1" hangingPunct="1"/>
              <a:t>10</a:t>
            </a:fld>
            <a:endParaRPr lang="en-US" sz="100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29DE8964-16B8-4AD5-B2E7-64B7A27C183C}" type="slidenum">
              <a:rPr lang="en-US" sz="1000"/>
              <a:pPr eaLnBrk="1" hangingPunct="1"/>
              <a:t>11</a:t>
            </a:fld>
            <a:endParaRPr lang="en-US" sz="1000"/>
          </a:p>
        </p:txBody>
      </p:sp>
      <p:sp>
        <p:nvSpPr>
          <p:cNvPr id="45058" name="Rectangle 7"/>
          <p:cNvSpPr txBox="1">
            <a:spLocks noGrp="1" noChangeArrowheads="1"/>
          </p:cNvSpPr>
          <p:nvPr/>
        </p:nvSpPr>
        <p:spPr bwMode="auto">
          <a:xfrm>
            <a:off x="3884414" y="8685894"/>
            <a:ext cx="2972098" cy="4565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714" tIns="45357" rIns="90714" bIns="45357" anchor="b"/>
          <a:lstStyle>
            <a:lvl1pPr defTabSz="960438" eaLnBrk="0" hangingPunct="0">
              <a:defRPr sz="1200">
                <a:solidFill>
                  <a:schemeClr val="tx1"/>
                </a:solidFill>
                <a:latin typeface="Arial" pitchFamily="34" charset="0"/>
                <a:ea typeface="ＭＳ Ｐゴシック" pitchFamily="34" charset="-128"/>
              </a:defRPr>
            </a:lvl1pPr>
            <a:lvl2pPr marL="742950" indent="-285750" defTabSz="960438" eaLnBrk="0" hangingPunct="0">
              <a:defRPr sz="1200">
                <a:solidFill>
                  <a:schemeClr val="tx1"/>
                </a:solidFill>
                <a:latin typeface="Arial" pitchFamily="34" charset="0"/>
                <a:ea typeface="ＭＳ Ｐゴシック" pitchFamily="34" charset="-128"/>
              </a:defRPr>
            </a:lvl2pPr>
            <a:lvl3pPr marL="1143000" indent="-228600" defTabSz="960438" eaLnBrk="0" hangingPunct="0">
              <a:defRPr sz="1200">
                <a:solidFill>
                  <a:schemeClr val="tx1"/>
                </a:solidFill>
                <a:latin typeface="Arial" pitchFamily="34" charset="0"/>
                <a:ea typeface="ＭＳ Ｐゴシック" pitchFamily="34" charset="-128"/>
              </a:defRPr>
            </a:lvl3pPr>
            <a:lvl4pPr marL="1600200" indent="-228600" defTabSz="960438" eaLnBrk="0" hangingPunct="0">
              <a:defRPr sz="1200">
                <a:solidFill>
                  <a:schemeClr val="tx1"/>
                </a:solidFill>
                <a:latin typeface="Arial" pitchFamily="34" charset="0"/>
                <a:ea typeface="ＭＳ Ｐゴシック" pitchFamily="34" charset="-128"/>
              </a:defRPr>
            </a:lvl4pPr>
            <a:lvl5pPr marL="2057400" indent="-228600" defTabSz="960438" eaLnBrk="0" hangingPunct="0">
              <a:defRPr sz="1200">
                <a:solidFill>
                  <a:schemeClr val="tx1"/>
                </a:solidFill>
                <a:latin typeface="Arial" pitchFamily="34" charset="0"/>
                <a:ea typeface="ＭＳ Ｐゴシック" pitchFamily="34" charset="-128"/>
              </a:defRPr>
            </a:lvl5pPr>
            <a:lvl6pPr marL="25146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fld id="{E3B077B6-28B3-4468-882C-52D5C46449D2}" type="slidenum">
              <a:rPr lang="en-US"/>
              <a:pPr eaLnBrk="1" hangingPunct="1"/>
              <a:t>11</a:t>
            </a:fld>
            <a:endParaRPr lang="en-US"/>
          </a:p>
        </p:txBody>
      </p:sp>
      <p:sp>
        <p:nvSpPr>
          <p:cNvPr id="81924" name="Rectangle 2"/>
          <p:cNvSpPr>
            <a:spLocks noGrp="1" noRot="1" noChangeAspect="1" noChangeArrowheads="1" noTextEdit="1"/>
          </p:cNvSpPr>
          <p:nvPr>
            <p:ph type="sldImg"/>
          </p:nvPr>
        </p:nvSpPr>
        <p:spPr>
          <a:ln/>
        </p:spPr>
      </p:sp>
      <p:sp>
        <p:nvSpPr>
          <p:cNvPr id="81925"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90714" tIns="45357" rIns="90714" bIns="45357"/>
          <a:lstStyle/>
          <a:p>
            <a:pPr eaLnBrk="1" hangingPunct="1">
              <a:defRPr/>
            </a:pP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C3A6E52B-A226-46AF-A828-CE43D6A68950}" type="slidenum">
              <a:rPr lang="en-US" sz="1000"/>
              <a:pPr eaLnBrk="1" hangingPunct="1"/>
              <a:t>13</a:t>
            </a:fld>
            <a:endParaRPr lang="en-US" sz="1000"/>
          </a:p>
        </p:txBody>
      </p:sp>
      <p:sp>
        <p:nvSpPr>
          <p:cNvPr id="58370" name="Rectangle 7"/>
          <p:cNvSpPr txBox="1">
            <a:spLocks noGrp="1" noChangeArrowheads="1"/>
          </p:cNvSpPr>
          <p:nvPr/>
        </p:nvSpPr>
        <p:spPr bwMode="auto">
          <a:xfrm>
            <a:off x="3884414" y="8685894"/>
            <a:ext cx="2972098" cy="4565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714" tIns="45357" rIns="90714" bIns="45357" anchor="b"/>
          <a:lstStyle>
            <a:lvl1pPr defTabSz="960438" eaLnBrk="0" hangingPunct="0">
              <a:defRPr sz="1200">
                <a:solidFill>
                  <a:schemeClr val="tx1"/>
                </a:solidFill>
                <a:latin typeface="Arial" pitchFamily="34" charset="0"/>
                <a:ea typeface="ＭＳ Ｐゴシック" pitchFamily="34" charset="-128"/>
              </a:defRPr>
            </a:lvl1pPr>
            <a:lvl2pPr marL="742950" indent="-285750" defTabSz="960438" eaLnBrk="0" hangingPunct="0">
              <a:defRPr sz="1200">
                <a:solidFill>
                  <a:schemeClr val="tx1"/>
                </a:solidFill>
                <a:latin typeface="Arial" pitchFamily="34" charset="0"/>
                <a:ea typeface="ＭＳ Ｐゴシック" pitchFamily="34" charset="-128"/>
              </a:defRPr>
            </a:lvl2pPr>
            <a:lvl3pPr marL="1143000" indent="-228600" defTabSz="960438" eaLnBrk="0" hangingPunct="0">
              <a:defRPr sz="1200">
                <a:solidFill>
                  <a:schemeClr val="tx1"/>
                </a:solidFill>
                <a:latin typeface="Arial" pitchFamily="34" charset="0"/>
                <a:ea typeface="ＭＳ Ｐゴシック" pitchFamily="34" charset="-128"/>
              </a:defRPr>
            </a:lvl3pPr>
            <a:lvl4pPr marL="1600200" indent="-228600" defTabSz="960438" eaLnBrk="0" hangingPunct="0">
              <a:defRPr sz="1200">
                <a:solidFill>
                  <a:schemeClr val="tx1"/>
                </a:solidFill>
                <a:latin typeface="Arial" pitchFamily="34" charset="0"/>
                <a:ea typeface="ＭＳ Ｐゴシック" pitchFamily="34" charset="-128"/>
              </a:defRPr>
            </a:lvl4pPr>
            <a:lvl5pPr marL="2057400" indent="-228600" defTabSz="960438" eaLnBrk="0" hangingPunct="0">
              <a:defRPr sz="1200">
                <a:solidFill>
                  <a:schemeClr val="tx1"/>
                </a:solidFill>
                <a:latin typeface="Arial" pitchFamily="34" charset="0"/>
                <a:ea typeface="ＭＳ Ｐゴシック" pitchFamily="34" charset="-128"/>
              </a:defRPr>
            </a:lvl5pPr>
            <a:lvl6pPr marL="25146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fld id="{3C62406E-F018-40CE-AD36-0FB01F0021D5}" type="slidenum">
              <a:rPr lang="en-US"/>
              <a:pPr eaLnBrk="1" hangingPunct="1"/>
              <a:t>13</a:t>
            </a:fld>
            <a:endParaRPr lang="en-US"/>
          </a:p>
        </p:txBody>
      </p:sp>
      <p:sp>
        <p:nvSpPr>
          <p:cNvPr id="82948" name="Rectangle 2"/>
          <p:cNvSpPr>
            <a:spLocks noGrp="1" noRot="1" noChangeAspect="1" noChangeArrowheads="1" noTextEdit="1"/>
          </p:cNvSpPr>
          <p:nvPr>
            <p:ph type="sldImg"/>
          </p:nvPr>
        </p:nvSpPr>
        <p:spPr>
          <a:ln/>
        </p:spPr>
      </p:sp>
      <p:sp>
        <p:nvSpPr>
          <p:cNvPr id="82949"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90714" tIns="45357" rIns="90714" bIns="45357"/>
          <a:lstStyle/>
          <a:p>
            <a:pPr eaLnBrk="1" hangingPunct="1">
              <a:defRPr/>
            </a:pP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163D0FA5-7605-4FE3-8F03-08E1FDDE8F56}" type="slidenum">
              <a:rPr lang="en-US" sz="1000"/>
              <a:pPr eaLnBrk="1" hangingPunct="1"/>
              <a:t>14</a:t>
            </a:fld>
            <a:endParaRPr lang="en-US" sz="1000"/>
          </a:p>
        </p:txBody>
      </p:sp>
      <p:sp>
        <p:nvSpPr>
          <p:cNvPr id="50178" name="Rectangle 7"/>
          <p:cNvSpPr txBox="1">
            <a:spLocks noGrp="1" noChangeArrowheads="1"/>
          </p:cNvSpPr>
          <p:nvPr/>
        </p:nvSpPr>
        <p:spPr bwMode="auto">
          <a:xfrm>
            <a:off x="3884414" y="8685894"/>
            <a:ext cx="2972098" cy="4565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714" tIns="45357" rIns="90714" bIns="45357" anchor="b"/>
          <a:lstStyle>
            <a:lvl1pPr defTabSz="960438" eaLnBrk="0" hangingPunct="0">
              <a:defRPr sz="1200">
                <a:solidFill>
                  <a:schemeClr val="tx1"/>
                </a:solidFill>
                <a:latin typeface="Arial" pitchFamily="34" charset="0"/>
                <a:ea typeface="ＭＳ Ｐゴシック" pitchFamily="34" charset="-128"/>
              </a:defRPr>
            </a:lvl1pPr>
            <a:lvl2pPr marL="742950" indent="-285750" defTabSz="960438" eaLnBrk="0" hangingPunct="0">
              <a:defRPr sz="1200">
                <a:solidFill>
                  <a:schemeClr val="tx1"/>
                </a:solidFill>
                <a:latin typeface="Arial" pitchFamily="34" charset="0"/>
                <a:ea typeface="ＭＳ Ｐゴシック" pitchFamily="34" charset="-128"/>
              </a:defRPr>
            </a:lvl2pPr>
            <a:lvl3pPr marL="1143000" indent="-228600" defTabSz="960438" eaLnBrk="0" hangingPunct="0">
              <a:defRPr sz="1200">
                <a:solidFill>
                  <a:schemeClr val="tx1"/>
                </a:solidFill>
                <a:latin typeface="Arial" pitchFamily="34" charset="0"/>
                <a:ea typeface="ＭＳ Ｐゴシック" pitchFamily="34" charset="-128"/>
              </a:defRPr>
            </a:lvl3pPr>
            <a:lvl4pPr marL="1600200" indent="-228600" defTabSz="960438" eaLnBrk="0" hangingPunct="0">
              <a:defRPr sz="1200">
                <a:solidFill>
                  <a:schemeClr val="tx1"/>
                </a:solidFill>
                <a:latin typeface="Arial" pitchFamily="34" charset="0"/>
                <a:ea typeface="ＭＳ Ｐゴシック" pitchFamily="34" charset="-128"/>
              </a:defRPr>
            </a:lvl4pPr>
            <a:lvl5pPr marL="2057400" indent="-228600" defTabSz="960438" eaLnBrk="0" hangingPunct="0">
              <a:defRPr sz="1200">
                <a:solidFill>
                  <a:schemeClr val="tx1"/>
                </a:solidFill>
                <a:latin typeface="Arial" pitchFamily="34" charset="0"/>
                <a:ea typeface="ＭＳ Ｐゴシック" pitchFamily="34" charset="-128"/>
              </a:defRPr>
            </a:lvl5pPr>
            <a:lvl6pPr marL="25146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fld id="{6CD87D3D-BD92-4E6C-B435-BFF881FED54C}" type="slidenum">
              <a:rPr lang="en-US"/>
              <a:pPr eaLnBrk="1" hangingPunct="1"/>
              <a:t>14</a:t>
            </a:fld>
            <a:endParaRPr lang="en-US"/>
          </a:p>
        </p:txBody>
      </p:sp>
      <p:sp>
        <p:nvSpPr>
          <p:cNvPr id="83972" name="Rectangle 2"/>
          <p:cNvSpPr>
            <a:spLocks noGrp="1" noRot="1" noChangeAspect="1" noChangeArrowheads="1" noTextEdit="1"/>
          </p:cNvSpPr>
          <p:nvPr>
            <p:ph type="sldImg"/>
          </p:nvPr>
        </p:nvSpPr>
        <p:spPr>
          <a:ln/>
        </p:spPr>
      </p:sp>
      <p:sp>
        <p:nvSpPr>
          <p:cNvPr id="83973"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90714" tIns="45357" rIns="90714" bIns="45357"/>
          <a:lstStyle/>
          <a:p>
            <a:pPr eaLnBrk="1" hangingPunct="1">
              <a:defRPr/>
            </a:pP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D8ED0C54-4E4D-4534-B19A-F87FBF8D6B06}" type="slidenum">
              <a:rPr lang="en-US" sz="1000"/>
              <a:pPr eaLnBrk="1" hangingPunct="1"/>
              <a:t>15</a:t>
            </a:fld>
            <a:endParaRPr lang="en-US" sz="100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60EB2276-F1D0-4482-B74B-5F10B934836A}" type="slidenum">
              <a:rPr lang="en-US" sz="1000"/>
              <a:pPr eaLnBrk="1" hangingPunct="1"/>
              <a:t>16</a:t>
            </a:fld>
            <a:endParaRPr lang="en-US" sz="1000"/>
          </a:p>
        </p:txBody>
      </p:sp>
      <p:sp>
        <p:nvSpPr>
          <p:cNvPr id="88067" name="Rectangle 2"/>
          <p:cNvSpPr>
            <a:spLocks noGrp="1" noRot="1" noChangeAspect="1" noChangeArrowheads="1" noTextEdit="1"/>
          </p:cNvSpPr>
          <p:nvPr>
            <p:ph type="sldImg"/>
          </p:nvPr>
        </p:nvSpPr>
        <p:spPr>
          <a:xfrm>
            <a:off x="1144588" y="684213"/>
            <a:ext cx="4570412" cy="3429000"/>
          </a:xfrm>
          <a:ln/>
        </p:spPr>
      </p:sp>
      <p:sp>
        <p:nvSpPr>
          <p:cNvPr id="88068" name="Rectangle 3"/>
          <p:cNvSpPr>
            <a:spLocks noGrp="1" noChangeArrowheads="1"/>
          </p:cNvSpPr>
          <p:nvPr>
            <p:ph type="body" idx="1"/>
          </p:nvPr>
        </p:nvSpPr>
        <p:spPr>
          <a:xfrm>
            <a:off x="686098" y="4343703"/>
            <a:ext cx="5485805" cy="4115405"/>
          </a:xfrm>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30B2BEF-0C58-4D53-8BBF-2C7617F80E72}" type="slidenum">
              <a:rPr lang="en-US" smtClean="0"/>
              <a:pPr>
                <a:defRPr/>
              </a:pPr>
              <a:t>17</a:t>
            </a:fld>
            <a:endParaRPr lang="en-US"/>
          </a:p>
        </p:txBody>
      </p:sp>
    </p:spTree>
    <p:extLst>
      <p:ext uri="{BB962C8B-B14F-4D97-AF65-F5344CB8AC3E}">
        <p14:creationId xmlns:p14="http://schemas.microsoft.com/office/powerpoint/2010/main" xmlns="" val="1422224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22AC0EF6-B6D8-43D6-9D73-7A226134D67E}" type="slidenum">
              <a:rPr lang="en-US" sz="1000"/>
              <a:pPr eaLnBrk="1" hangingPunct="1"/>
              <a:t>2</a:t>
            </a:fld>
            <a:endParaRPr lang="en-US" sz="1000"/>
          </a:p>
        </p:txBody>
      </p:sp>
      <p:sp>
        <p:nvSpPr>
          <p:cNvPr id="69635" name="Rectangle 2"/>
          <p:cNvSpPr>
            <a:spLocks noGrp="1" noRot="1" noChangeAspect="1" noChangeArrowheads="1" noTextEdit="1"/>
          </p:cNvSpPr>
          <p:nvPr>
            <p:ph type="sldImg"/>
          </p:nvPr>
        </p:nvSpPr>
        <p:spPr>
          <a:xfrm>
            <a:off x="1144588" y="684213"/>
            <a:ext cx="4570412" cy="3429000"/>
          </a:xfrm>
          <a:ln/>
        </p:spPr>
      </p:sp>
      <p:sp>
        <p:nvSpPr>
          <p:cNvPr id="69636" name="Rectangle 3"/>
          <p:cNvSpPr>
            <a:spLocks noGrp="1" noChangeArrowheads="1"/>
          </p:cNvSpPr>
          <p:nvPr>
            <p:ph type="body" idx="1"/>
          </p:nvPr>
        </p:nvSpPr>
        <p:spPr>
          <a:xfrm>
            <a:off x="686098" y="4343703"/>
            <a:ext cx="5485805" cy="4115405"/>
          </a:xfrm>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5C865599-4535-4739-907B-7BDD0A1C9382}" type="slidenum">
              <a:rPr lang="en-US" sz="1000"/>
              <a:pPr eaLnBrk="1" hangingPunct="1"/>
              <a:t>3</a:t>
            </a:fld>
            <a:endParaRPr lang="en-US" sz="1000"/>
          </a:p>
        </p:txBody>
      </p:sp>
      <p:sp>
        <p:nvSpPr>
          <p:cNvPr id="71683" name="Rectangle 2"/>
          <p:cNvSpPr>
            <a:spLocks noGrp="1" noRot="1" noChangeAspect="1" noChangeArrowheads="1" noTextEdit="1"/>
          </p:cNvSpPr>
          <p:nvPr>
            <p:ph type="sldImg"/>
          </p:nvPr>
        </p:nvSpPr>
        <p:spPr>
          <a:xfrm>
            <a:off x="1144588" y="684213"/>
            <a:ext cx="4570412" cy="3429000"/>
          </a:xfrm>
          <a:ln/>
        </p:spPr>
      </p:sp>
      <p:sp>
        <p:nvSpPr>
          <p:cNvPr id="71684" name="Rectangle 3"/>
          <p:cNvSpPr>
            <a:spLocks noGrp="1" noChangeArrowheads="1"/>
          </p:cNvSpPr>
          <p:nvPr>
            <p:ph type="body" idx="1"/>
          </p:nvPr>
        </p:nvSpPr>
        <p:spPr>
          <a:xfrm>
            <a:off x="686098" y="4343703"/>
            <a:ext cx="5485805" cy="4115405"/>
          </a:xfrm>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A6D99F75-8A82-4663-B6E9-F7AB60380BE5}" type="slidenum">
              <a:rPr lang="en-US" sz="1000"/>
              <a:pPr eaLnBrk="1" hangingPunct="1"/>
              <a:t>4</a:t>
            </a:fld>
            <a:endParaRPr lang="en-US" sz="1000"/>
          </a:p>
        </p:txBody>
      </p:sp>
      <p:sp>
        <p:nvSpPr>
          <p:cNvPr id="71683" name="Rectangle 2"/>
          <p:cNvSpPr>
            <a:spLocks noGrp="1" noRot="1" noChangeAspect="1" noChangeArrowheads="1" noTextEdit="1"/>
          </p:cNvSpPr>
          <p:nvPr>
            <p:ph type="sldImg"/>
          </p:nvPr>
        </p:nvSpPr>
        <p:spPr>
          <a:xfrm>
            <a:off x="1144588" y="684213"/>
            <a:ext cx="4570412" cy="3429000"/>
          </a:xfrm>
          <a:ln/>
        </p:spPr>
      </p:sp>
      <p:sp>
        <p:nvSpPr>
          <p:cNvPr id="71684" name="Rectangle 3"/>
          <p:cNvSpPr>
            <a:spLocks noGrp="1" noChangeArrowheads="1"/>
          </p:cNvSpPr>
          <p:nvPr>
            <p:ph type="body" idx="1"/>
          </p:nvPr>
        </p:nvSpPr>
        <p:spPr>
          <a:xfrm>
            <a:off x="686098" y="4343703"/>
            <a:ext cx="5485805" cy="4115405"/>
          </a:xfrm>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3309352A-F94B-4F28-8BA1-BDF2636F9211}" type="slidenum">
              <a:rPr lang="en-US" sz="1000"/>
              <a:pPr eaLnBrk="1" hangingPunct="1"/>
              <a:t>5</a:t>
            </a:fld>
            <a:endParaRPr lang="en-US" sz="1000"/>
          </a:p>
        </p:txBody>
      </p:sp>
      <p:sp>
        <p:nvSpPr>
          <p:cNvPr id="30722" name="Rectangle 7"/>
          <p:cNvSpPr txBox="1">
            <a:spLocks noGrp="1" noChangeArrowheads="1"/>
          </p:cNvSpPr>
          <p:nvPr/>
        </p:nvSpPr>
        <p:spPr bwMode="auto">
          <a:xfrm>
            <a:off x="3884414" y="8685894"/>
            <a:ext cx="2972098" cy="4565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714" tIns="45357" rIns="90714" bIns="45357" anchor="b"/>
          <a:lstStyle>
            <a:lvl1pPr defTabSz="960438" eaLnBrk="0" hangingPunct="0">
              <a:defRPr sz="1200">
                <a:solidFill>
                  <a:schemeClr val="tx1"/>
                </a:solidFill>
                <a:latin typeface="Arial" pitchFamily="34" charset="0"/>
                <a:ea typeface="ＭＳ Ｐゴシック" pitchFamily="34" charset="-128"/>
              </a:defRPr>
            </a:lvl1pPr>
            <a:lvl2pPr marL="742950" indent="-285750" defTabSz="960438" eaLnBrk="0" hangingPunct="0">
              <a:defRPr sz="1200">
                <a:solidFill>
                  <a:schemeClr val="tx1"/>
                </a:solidFill>
                <a:latin typeface="Arial" pitchFamily="34" charset="0"/>
                <a:ea typeface="ＭＳ Ｐゴシック" pitchFamily="34" charset="-128"/>
              </a:defRPr>
            </a:lvl2pPr>
            <a:lvl3pPr marL="1143000" indent="-228600" defTabSz="960438" eaLnBrk="0" hangingPunct="0">
              <a:defRPr sz="1200">
                <a:solidFill>
                  <a:schemeClr val="tx1"/>
                </a:solidFill>
                <a:latin typeface="Arial" pitchFamily="34" charset="0"/>
                <a:ea typeface="ＭＳ Ｐゴシック" pitchFamily="34" charset="-128"/>
              </a:defRPr>
            </a:lvl3pPr>
            <a:lvl4pPr marL="1600200" indent="-228600" defTabSz="960438" eaLnBrk="0" hangingPunct="0">
              <a:defRPr sz="1200">
                <a:solidFill>
                  <a:schemeClr val="tx1"/>
                </a:solidFill>
                <a:latin typeface="Arial" pitchFamily="34" charset="0"/>
                <a:ea typeface="ＭＳ Ｐゴシック" pitchFamily="34" charset="-128"/>
              </a:defRPr>
            </a:lvl4pPr>
            <a:lvl5pPr marL="2057400" indent="-228600" defTabSz="960438" eaLnBrk="0" hangingPunct="0">
              <a:defRPr sz="1200">
                <a:solidFill>
                  <a:schemeClr val="tx1"/>
                </a:solidFill>
                <a:latin typeface="Arial" pitchFamily="34" charset="0"/>
                <a:ea typeface="ＭＳ Ｐゴシック" pitchFamily="34" charset="-128"/>
              </a:defRPr>
            </a:lvl5pPr>
            <a:lvl6pPr marL="25146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fld id="{CAF6DF57-EFC2-4B1E-8861-29249C259680}" type="slidenum">
              <a:rPr lang="en-US"/>
              <a:pPr eaLnBrk="1" hangingPunct="1"/>
              <a:t>5</a:t>
            </a:fld>
            <a:endParaRPr lang="en-US"/>
          </a:p>
        </p:txBody>
      </p:sp>
      <p:sp>
        <p:nvSpPr>
          <p:cNvPr id="72708" name="Rectangle 2"/>
          <p:cNvSpPr>
            <a:spLocks noGrp="1" noRot="1" noChangeAspect="1" noChangeArrowheads="1" noTextEdit="1"/>
          </p:cNvSpPr>
          <p:nvPr>
            <p:ph type="sldImg"/>
          </p:nvPr>
        </p:nvSpPr>
        <p:spPr>
          <a:ln/>
        </p:spPr>
      </p:sp>
      <p:sp>
        <p:nvSpPr>
          <p:cNvPr id="72709"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90714" tIns="45357" rIns="90714" bIns="45357"/>
          <a:lstStyle/>
          <a:p>
            <a:pPr eaLnBrk="1" hangingPunct="1">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3309352A-F94B-4F28-8BA1-BDF2636F9211}" type="slidenum">
              <a:rPr lang="en-US" sz="1000"/>
              <a:pPr eaLnBrk="1" hangingPunct="1"/>
              <a:t>6</a:t>
            </a:fld>
            <a:endParaRPr lang="en-US" sz="1000"/>
          </a:p>
        </p:txBody>
      </p:sp>
      <p:sp>
        <p:nvSpPr>
          <p:cNvPr id="30722" name="Rectangle 7"/>
          <p:cNvSpPr txBox="1">
            <a:spLocks noGrp="1" noChangeArrowheads="1"/>
          </p:cNvSpPr>
          <p:nvPr/>
        </p:nvSpPr>
        <p:spPr bwMode="auto">
          <a:xfrm>
            <a:off x="3884414" y="8685894"/>
            <a:ext cx="2972098" cy="45659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714" tIns="45357" rIns="90714" bIns="45357" anchor="b"/>
          <a:lstStyle>
            <a:lvl1pPr defTabSz="960438" eaLnBrk="0" hangingPunct="0">
              <a:defRPr sz="1200">
                <a:solidFill>
                  <a:schemeClr val="tx1"/>
                </a:solidFill>
                <a:latin typeface="Arial" pitchFamily="34" charset="0"/>
                <a:ea typeface="ＭＳ Ｐゴシック" pitchFamily="34" charset="-128"/>
              </a:defRPr>
            </a:lvl1pPr>
            <a:lvl2pPr marL="742950" indent="-285750" defTabSz="960438" eaLnBrk="0" hangingPunct="0">
              <a:defRPr sz="1200">
                <a:solidFill>
                  <a:schemeClr val="tx1"/>
                </a:solidFill>
                <a:latin typeface="Arial" pitchFamily="34" charset="0"/>
                <a:ea typeface="ＭＳ Ｐゴシック" pitchFamily="34" charset="-128"/>
              </a:defRPr>
            </a:lvl2pPr>
            <a:lvl3pPr marL="1143000" indent="-228600" defTabSz="960438" eaLnBrk="0" hangingPunct="0">
              <a:defRPr sz="1200">
                <a:solidFill>
                  <a:schemeClr val="tx1"/>
                </a:solidFill>
                <a:latin typeface="Arial" pitchFamily="34" charset="0"/>
                <a:ea typeface="ＭＳ Ｐゴシック" pitchFamily="34" charset="-128"/>
              </a:defRPr>
            </a:lvl3pPr>
            <a:lvl4pPr marL="1600200" indent="-228600" defTabSz="960438" eaLnBrk="0" hangingPunct="0">
              <a:defRPr sz="1200">
                <a:solidFill>
                  <a:schemeClr val="tx1"/>
                </a:solidFill>
                <a:latin typeface="Arial" pitchFamily="34" charset="0"/>
                <a:ea typeface="ＭＳ Ｐゴシック" pitchFamily="34" charset="-128"/>
              </a:defRPr>
            </a:lvl4pPr>
            <a:lvl5pPr marL="2057400" indent="-228600" defTabSz="960438" eaLnBrk="0" hangingPunct="0">
              <a:defRPr sz="1200">
                <a:solidFill>
                  <a:schemeClr val="tx1"/>
                </a:solidFill>
                <a:latin typeface="Arial" pitchFamily="34" charset="0"/>
                <a:ea typeface="ＭＳ Ｐゴシック" pitchFamily="34" charset="-128"/>
              </a:defRPr>
            </a:lvl5pPr>
            <a:lvl6pPr marL="25146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defTabSz="960438"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fld id="{CAF6DF57-EFC2-4B1E-8861-29249C259680}" type="slidenum">
              <a:rPr lang="en-US"/>
              <a:pPr eaLnBrk="1" hangingPunct="1"/>
              <a:t>6</a:t>
            </a:fld>
            <a:endParaRPr lang="en-US"/>
          </a:p>
        </p:txBody>
      </p:sp>
      <p:sp>
        <p:nvSpPr>
          <p:cNvPr id="72708" name="Rectangle 2"/>
          <p:cNvSpPr>
            <a:spLocks noGrp="1" noRot="1" noChangeAspect="1" noChangeArrowheads="1" noTextEdit="1"/>
          </p:cNvSpPr>
          <p:nvPr>
            <p:ph type="sldImg"/>
          </p:nvPr>
        </p:nvSpPr>
        <p:spPr>
          <a:ln/>
        </p:spPr>
      </p:sp>
      <p:sp>
        <p:nvSpPr>
          <p:cNvPr id="72709"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90714" tIns="45357" rIns="90714" bIns="45357"/>
          <a:lstStyle/>
          <a:p>
            <a:pPr eaLnBrk="1" hangingPunct="1">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DD67F875-8775-4E3C-9D38-0585BF83315B}" type="slidenum">
              <a:rPr lang="en-US" sz="1000"/>
              <a:pPr eaLnBrk="1" hangingPunct="1"/>
              <a:t>7</a:t>
            </a:fld>
            <a:endParaRPr lang="en-US" sz="10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5F86B8F9-BCA4-436A-9A11-9570F5AA9D24}" type="slidenum">
              <a:rPr lang="en-US" sz="1000"/>
              <a:pPr eaLnBrk="1" hangingPunct="1"/>
              <a:t>8</a:t>
            </a:fld>
            <a:endParaRPr lang="en-US" sz="1000"/>
          </a:p>
        </p:txBody>
      </p:sp>
      <p:sp>
        <p:nvSpPr>
          <p:cNvPr id="76803" name="Rectangle 2"/>
          <p:cNvSpPr>
            <a:spLocks noGrp="1" noRot="1" noChangeAspect="1" noChangeArrowheads="1" noTextEdit="1"/>
          </p:cNvSpPr>
          <p:nvPr>
            <p:ph type="sldImg"/>
          </p:nvPr>
        </p:nvSpPr>
        <p:spPr>
          <a:xfrm>
            <a:off x="1144588" y="684213"/>
            <a:ext cx="4570412" cy="3429000"/>
          </a:xfrm>
          <a:ln/>
        </p:spPr>
      </p:sp>
      <p:sp>
        <p:nvSpPr>
          <p:cNvPr id="76804" name="Rectangle 3"/>
          <p:cNvSpPr>
            <a:spLocks noGrp="1" noChangeArrowheads="1"/>
          </p:cNvSpPr>
          <p:nvPr>
            <p:ph type="body" idx="1"/>
          </p:nvPr>
        </p:nvSpPr>
        <p:spPr>
          <a:xfrm>
            <a:off x="686098" y="4343703"/>
            <a:ext cx="5485805" cy="4115405"/>
          </a:xfrm>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08478" eaLnBrk="0" hangingPunct="0">
              <a:defRPr sz="1100">
                <a:solidFill>
                  <a:schemeClr val="tx1"/>
                </a:solidFill>
                <a:latin typeface="Arial" pitchFamily="34" charset="0"/>
                <a:ea typeface="ＭＳ Ｐゴシック" pitchFamily="34" charset="-128"/>
              </a:defRPr>
            </a:lvl1pPr>
            <a:lvl2pPr marL="702756" indent="-270291" defTabSz="908478" eaLnBrk="0" hangingPunct="0">
              <a:defRPr sz="1100">
                <a:solidFill>
                  <a:schemeClr val="tx1"/>
                </a:solidFill>
                <a:latin typeface="Arial" pitchFamily="34" charset="0"/>
                <a:ea typeface="ＭＳ Ｐゴシック" pitchFamily="34" charset="-128"/>
              </a:defRPr>
            </a:lvl2pPr>
            <a:lvl3pPr marL="1081164" indent="-216233" defTabSz="908478" eaLnBrk="0" hangingPunct="0">
              <a:defRPr sz="1100">
                <a:solidFill>
                  <a:schemeClr val="tx1"/>
                </a:solidFill>
                <a:latin typeface="Arial" pitchFamily="34" charset="0"/>
                <a:ea typeface="ＭＳ Ｐゴシック" pitchFamily="34" charset="-128"/>
              </a:defRPr>
            </a:lvl3pPr>
            <a:lvl4pPr marL="1513629" indent="-216233" defTabSz="908478" eaLnBrk="0" hangingPunct="0">
              <a:defRPr sz="1100">
                <a:solidFill>
                  <a:schemeClr val="tx1"/>
                </a:solidFill>
                <a:latin typeface="Arial" pitchFamily="34" charset="0"/>
                <a:ea typeface="ＭＳ Ｐゴシック" pitchFamily="34" charset="-128"/>
              </a:defRPr>
            </a:lvl4pPr>
            <a:lvl5pPr marL="1946095" indent="-216233" defTabSz="908478" eaLnBrk="0" hangingPunct="0">
              <a:defRPr sz="1100">
                <a:solidFill>
                  <a:schemeClr val="tx1"/>
                </a:solidFill>
                <a:latin typeface="Arial" pitchFamily="34" charset="0"/>
                <a:ea typeface="ＭＳ Ｐゴシック" pitchFamily="34" charset="-128"/>
              </a:defRPr>
            </a:lvl5pPr>
            <a:lvl6pPr marL="2378560"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6pPr>
            <a:lvl7pPr marL="2811026"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7pPr>
            <a:lvl8pPr marL="3243491"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8pPr>
            <a:lvl9pPr marL="3675957" indent="-216233" algn="r" defTabSz="908478" eaLnBrk="0" fontAlgn="base" hangingPunct="0">
              <a:spcBef>
                <a:spcPct val="0"/>
              </a:spcBef>
              <a:spcAft>
                <a:spcPct val="0"/>
              </a:spcAft>
              <a:defRPr sz="1100">
                <a:solidFill>
                  <a:schemeClr val="tx1"/>
                </a:solidFill>
                <a:latin typeface="Arial" pitchFamily="34" charset="0"/>
                <a:ea typeface="ＭＳ Ｐゴシック" pitchFamily="34" charset="-128"/>
              </a:defRPr>
            </a:lvl9pPr>
          </a:lstStyle>
          <a:p>
            <a:pPr eaLnBrk="1" hangingPunct="1"/>
            <a:fld id="{F41F61BD-DA1D-49DC-9192-503C84F4E6F4}" type="slidenum">
              <a:rPr lang="en-US" sz="1000"/>
              <a:pPr eaLnBrk="1" hangingPunct="1"/>
              <a:t>9</a:t>
            </a:fld>
            <a:endParaRPr lang="en-US" sz="1000"/>
          </a:p>
        </p:txBody>
      </p:sp>
      <p:sp>
        <p:nvSpPr>
          <p:cNvPr id="78851" name="Rectangle 2"/>
          <p:cNvSpPr>
            <a:spLocks noGrp="1" noRot="1" noChangeAspect="1" noChangeArrowheads="1" noTextEdit="1"/>
          </p:cNvSpPr>
          <p:nvPr>
            <p:ph type="sldImg"/>
          </p:nvPr>
        </p:nvSpPr>
        <p:spPr>
          <a:xfrm>
            <a:off x="1144588" y="684213"/>
            <a:ext cx="4570412" cy="3429000"/>
          </a:xfrm>
          <a:ln/>
        </p:spPr>
      </p:sp>
      <p:sp>
        <p:nvSpPr>
          <p:cNvPr id="78852" name="Rectangle 3"/>
          <p:cNvSpPr>
            <a:spLocks noGrp="1" noChangeArrowheads="1"/>
          </p:cNvSpPr>
          <p:nvPr>
            <p:ph type="body" idx="1"/>
          </p:nvPr>
        </p:nvSpPr>
        <p:spPr>
          <a:xfrm>
            <a:off x="686098" y="4343703"/>
            <a:ext cx="5485805" cy="4115405"/>
          </a:xfrm>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Normal">
    <p:spTree>
      <p:nvGrpSpPr>
        <p:cNvPr id="1" name=""/>
        <p:cNvGrpSpPr/>
        <p:nvPr/>
      </p:nvGrpSpPr>
      <p:grpSpPr>
        <a:xfrm>
          <a:off x="0" y="0"/>
          <a:ext cx="0" cy="0"/>
          <a:chOff x="0" y="0"/>
          <a:chExt cx="0" cy="0"/>
        </a:xfrm>
      </p:grpSpPr>
      <p:sp>
        <p:nvSpPr>
          <p:cNvPr id="23" name="Text Placeholder 3"/>
          <p:cNvSpPr>
            <a:spLocks noGrp="1"/>
          </p:cNvSpPr>
          <p:nvPr>
            <p:ph type="body" sz="quarter" idx="12"/>
          </p:nvPr>
        </p:nvSpPr>
        <p:spPr>
          <a:xfrm>
            <a:off x="685800" y="3048000"/>
            <a:ext cx="8221716" cy="609600"/>
          </a:xfrm>
          <a:prstGeom prst="rect">
            <a:avLst/>
          </a:prstGeom>
        </p:spPr>
        <p:txBody>
          <a:bodyPr lIns="0" tIns="45720" rIns="0" anchor="ctr" anchorCtr="0"/>
          <a:lstStyle>
            <a:lvl1pPr marL="0" indent="0" algn="l">
              <a:spcBef>
                <a:spcPts val="0"/>
              </a:spcBef>
              <a:buNone/>
              <a:defRPr sz="44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
        <p:nvSpPr>
          <p:cNvPr id="26" name="Text Placeholder 25"/>
          <p:cNvSpPr>
            <a:spLocks noGrp="1"/>
          </p:cNvSpPr>
          <p:nvPr>
            <p:ph type="body" sz="quarter" idx="13"/>
          </p:nvPr>
        </p:nvSpPr>
        <p:spPr>
          <a:xfrm>
            <a:off x="685800" y="4206240"/>
            <a:ext cx="3886200" cy="394855"/>
          </a:xfrm>
          <a:prstGeom prst="rect">
            <a:avLst/>
          </a:prstGeom>
        </p:spPr>
        <p:txBody>
          <a:bodyPr lIns="0" tIns="45720" rIns="0" anchor="ctr" anchorCtr="0"/>
          <a:lstStyle>
            <a:lvl1pPr marL="0" indent="0" algn="l">
              <a:buNone/>
              <a:defRPr sz="1600" b="1" i="0" baseline="0">
                <a:solidFill>
                  <a:schemeClr val="tx1">
                    <a:lumMod val="75000"/>
                    <a:lumOff val="25000"/>
                  </a:schemeClr>
                </a:solidFill>
                <a:effectLst/>
              </a:defRPr>
            </a:lvl1pPr>
          </a:lstStyle>
          <a:p>
            <a:pPr lvl="0"/>
            <a:endParaRPr lang="en-US" dirty="0" smtClean="0"/>
          </a:p>
        </p:txBody>
      </p:sp>
      <p:sp>
        <p:nvSpPr>
          <p:cNvPr id="13" name="Text Placeholder 3"/>
          <p:cNvSpPr>
            <a:spLocks noGrp="1"/>
          </p:cNvSpPr>
          <p:nvPr>
            <p:ph type="body" sz="quarter" idx="14"/>
          </p:nvPr>
        </p:nvSpPr>
        <p:spPr>
          <a:xfrm>
            <a:off x="685799" y="3581400"/>
            <a:ext cx="8221717" cy="609600"/>
          </a:xfrm>
          <a:prstGeom prst="rect">
            <a:avLst/>
          </a:prstGeom>
        </p:spPr>
        <p:txBody>
          <a:bodyPr lIns="0" tIns="45720" rIns="0" anchor="ctr" anchorCtr="0"/>
          <a:lstStyle>
            <a:lvl1pPr marL="0" indent="0" algn="l">
              <a:spcBef>
                <a:spcPts val="0"/>
              </a:spcBef>
              <a:buNone/>
              <a:defRPr sz="28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
        <p:nvSpPr>
          <p:cNvPr id="14" name="Text Placeholder 3"/>
          <p:cNvSpPr>
            <a:spLocks noGrp="1"/>
          </p:cNvSpPr>
          <p:nvPr>
            <p:ph type="body" sz="quarter" idx="15"/>
          </p:nvPr>
        </p:nvSpPr>
        <p:spPr>
          <a:xfrm>
            <a:off x="685800" y="2286000"/>
            <a:ext cx="6629400" cy="609600"/>
          </a:xfrm>
          <a:prstGeom prst="rect">
            <a:avLst/>
          </a:prstGeom>
        </p:spPr>
        <p:txBody>
          <a:bodyPr lIns="0" tIns="45720" rIns="0" anchor="ctr" anchorCtr="0"/>
          <a:lstStyle>
            <a:lvl1pPr marL="0" indent="0" algn="l">
              <a:spcBef>
                <a:spcPts val="0"/>
              </a:spcBef>
              <a:buNone/>
              <a:defRPr sz="36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0" y="5799298"/>
            <a:ext cx="4335517" cy="510061"/>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ngl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990600"/>
            <a:ext cx="8991600" cy="5334000"/>
          </a:xfrm>
          <a:prstGeom prst="rect">
            <a:avLst/>
          </a:prstGeom>
        </p:spPr>
        <p:txBody>
          <a:bodyPr/>
          <a:lstStyle>
            <a:lvl1pPr marL="0" indent="0">
              <a:buNone/>
              <a:defRPr sz="1600"/>
            </a:lvl1pPr>
          </a:lstStyle>
          <a:p>
            <a:pPr lvl="0"/>
            <a:endParaRPr lang="en-US" noProof="0" dirty="0"/>
          </a:p>
        </p:txBody>
      </p:sp>
      <p:sp>
        <p:nvSpPr>
          <p:cNvPr id="4" name="Slide Number Placeholder 2"/>
          <p:cNvSpPr>
            <a:spLocks noGrp="1"/>
          </p:cNvSpPr>
          <p:nvPr>
            <p:ph type="sldNum" sz="quarter" idx="12"/>
          </p:nvPr>
        </p:nvSpPr>
        <p:spPr/>
        <p:txBody>
          <a:bodyPr/>
          <a:lstStyle>
            <a:lvl1pPr>
              <a:defRPr/>
            </a:lvl1pPr>
          </a:lstStyle>
          <a:p>
            <a:pPr>
              <a:defRPr/>
            </a:pPr>
            <a:fld id="{E641E48B-B291-42F8-9EB1-5C85938EBC5F}"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ngle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8991600" cy="49530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2"/>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7" name="Slide Number Placeholder 2"/>
          <p:cNvSpPr>
            <a:spLocks noGrp="1"/>
          </p:cNvSpPr>
          <p:nvPr>
            <p:ph type="sldNum" sz="quarter" idx="13"/>
          </p:nvPr>
        </p:nvSpPr>
        <p:spPr/>
        <p:txBody>
          <a:bodyPr/>
          <a:lstStyle>
            <a:lvl1pPr>
              <a:defRPr/>
            </a:lvl1pPr>
          </a:lstStyle>
          <a:p>
            <a:pPr>
              <a:defRPr/>
            </a:pPr>
            <a:fld id="{8F4548D7-DD86-4772-8DB7-3AD0FFF39C13}"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4419600" cy="4953000"/>
          </a:xfrm>
          <a:prstGeom prst="rect">
            <a:avLst/>
          </a:prstGeom>
        </p:spPr>
        <p:txBody>
          <a:bodyPr/>
          <a:lstStyle>
            <a:lvl1pPr marL="0" indent="0">
              <a:buNone/>
              <a:defRPr sz="1600"/>
            </a:lvl1pPr>
          </a:lstStyle>
          <a:p>
            <a:pPr lvl="0"/>
            <a:endParaRPr lang="en-US" noProof="0" dirty="0"/>
          </a:p>
        </p:txBody>
      </p:sp>
      <p:sp>
        <p:nvSpPr>
          <p:cNvPr id="7" name="Chart Placeholder 4"/>
          <p:cNvSpPr>
            <a:spLocks noGrp="1"/>
          </p:cNvSpPr>
          <p:nvPr>
            <p:ph type="chart" sz="quarter" idx="13"/>
          </p:nvPr>
        </p:nvSpPr>
        <p:spPr>
          <a:xfrm>
            <a:off x="4648200" y="1371600"/>
            <a:ext cx="4419600" cy="49530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76200" y="990600"/>
            <a:ext cx="8991600" cy="304800"/>
          </a:xfrm>
          <a:prstGeom prst="rect">
            <a:avLst/>
          </a:prstGeom>
        </p:spPr>
        <p:txBody>
          <a:bodyPr lIns="91440" rIns="91440" anchor="t" anchorCtr="0"/>
          <a:lstStyle>
            <a:lvl1pPr marL="0" indent="0">
              <a:buNone/>
              <a:defRPr sz="1600" b="1"/>
            </a:lvl1pPr>
            <a:lvl2pPr marL="457200" indent="0">
              <a:buNone/>
              <a:defRPr/>
            </a:lvl2pPr>
          </a:lstStyle>
          <a:p>
            <a:pPr lvl="0"/>
            <a:endParaRPr lang="en-US" dirty="0" smtClean="0"/>
          </a:p>
        </p:txBody>
      </p:sp>
      <p:sp>
        <p:nvSpPr>
          <p:cNvPr id="9" name="Slide Number Placeholder 2"/>
          <p:cNvSpPr>
            <a:spLocks noGrp="1"/>
          </p:cNvSpPr>
          <p:nvPr>
            <p:ph type="sldNum" sz="quarter" idx="15"/>
          </p:nvPr>
        </p:nvSpPr>
        <p:spPr/>
        <p:txBody>
          <a:bodyPr/>
          <a:lstStyle>
            <a:lvl1pPr>
              <a:defRPr/>
            </a:lvl1pPr>
          </a:lstStyle>
          <a:p>
            <a:pPr>
              <a:defRPr/>
            </a:pPr>
            <a:fld id="{C8D14768-F345-47A5-854C-9AC8CDC36862}" type="slidenum">
              <a:rPr lang="en-US"/>
              <a:pPr>
                <a:defRPr/>
              </a:pPr>
              <a:t>‹#›</a:t>
            </a:fld>
            <a:endParaRPr lang="en-US" dirty="0"/>
          </a:p>
        </p:txBody>
      </p:sp>
      <p:cxnSp>
        <p:nvCxnSpPr>
          <p:cNvPr id="10" name="Straight Connector 9"/>
          <p:cNvCxnSpPr/>
          <p:nvPr userDrawn="1"/>
        </p:nvCxnSpPr>
        <p:spPr>
          <a:xfrm>
            <a:off x="4572000" y="1371600"/>
            <a:ext cx="0" cy="49530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oubl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990600"/>
            <a:ext cx="4419600" cy="5334000"/>
          </a:xfrm>
          <a:prstGeom prst="rect">
            <a:avLst/>
          </a:prstGeom>
        </p:spPr>
        <p:txBody>
          <a:bodyPr/>
          <a:lstStyle>
            <a:lvl1pPr marL="0" indent="0">
              <a:buNone/>
              <a:defRPr sz="1600"/>
            </a:lvl1pPr>
          </a:lstStyle>
          <a:p>
            <a:pPr lvl="0"/>
            <a:endParaRPr lang="en-US" noProof="0" dirty="0"/>
          </a:p>
        </p:txBody>
      </p:sp>
      <p:sp>
        <p:nvSpPr>
          <p:cNvPr id="7" name="Chart Placeholder 4"/>
          <p:cNvSpPr>
            <a:spLocks noGrp="1"/>
          </p:cNvSpPr>
          <p:nvPr>
            <p:ph type="chart" sz="quarter" idx="12"/>
          </p:nvPr>
        </p:nvSpPr>
        <p:spPr>
          <a:xfrm>
            <a:off x="4648200" y="990600"/>
            <a:ext cx="4419600" cy="5334000"/>
          </a:xfrm>
          <a:prstGeom prst="rect">
            <a:avLst/>
          </a:prstGeom>
        </p:spPr>
        <p:txBody>
          <a:bodyPr/>
          <a:lstStyle>
            <a:lvl1pPr marL="0" indent="0">
              <a:buNone/>
              <a:defRPr sz="1600"/>
            </a:lvl1pPr>
          </a:lstStyle>
          <a:p>
            <a:pPr lvl="0"/>
            <a:endParaRPr lang="en-US" noProof="0" dirty="0"/>
          </a:p>
        </p:txBody>
      </p:sp>
      <p:sp>
        <p:nvSpPr>
          <p:cNvPr id="8" name="Slide Number Placeholder 2"/>
          <p:cNvSpPr>
            <a:spLocks noGrp="1"/>
          </p:cNvSpPr>
          <p:nvPr>
            <p:ph type="sldNum" sz="quarter" idx="13"/>
          </p:nvPr>
        </p:nvSpPr>
        <p:spPr/>
        <p:txBody>
          <a:bodyPr/>
          <a:lstStyle>
            <a:lvl1pPr>
              <a:defRPr/>
            </a:lvl1pPr>
          </a:lstStyle>
          <a:p>
            <a:pPr>
              <a:defRPr/>
            </a:pPr>
            <a:fld id="{6E70C5E3-662E-46A6-A9D4-50485B1FBAD6}" type="slidenum">
              <a:rPr lang="en-US"/>
              <a:pPr>
                <a:defRPr/>
              </a:pPr>
              <a:t>‹#›</a:t>
            </a:fld>
            <a:endParaRPr lang="en-US" dirty="0"/>
          </a:p>
        </p:txBody>
      </p:sp>
      <p:cxnSp>
        <p:nvCxnSpPr>
          <p:cNvPr id="9" name="Straight Connector 8"/>
          <p:cNvCxnSpPr/>
          <p:nvPr userDrawn="1"/>
        </p:nvCxnSpPr>
        <p:spPr>
          <a:xfrm>
            <a:off x="4572000" y="990600"/>
            <a:ext cx="0" cy="53340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ouble Chart + 2 Questio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676400"/>
            <a:ext cx="4419600" cy="46482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2"/>
          </p:nvPr>
        </p:nvSpPr>
        <p:spPr>
          <a:xfrm>
            <a:off x="76200" y="990600"/>
            <a:ext cx="4419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7" name="Chart Placeholder 4"/>
          <p:cNvSpPr>
            <a:spLocks noGrp="1"/>
          </p:cNvSpPr>
          <p:nvPr>
            <p:ph type="chart" sz="quarter" idx="13"/>
          </p:nvPr>
        </p:nvSpPr>
        <p:spPr>
          <a:xfrm>
            <a:off x="4648200" y="1676400"/>
            <a:ext cx="4419600" cy="46482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4648200" y="990600"/>
            <a:ext cx="4419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10" name="Slide Number Placeholder 2"/>
          <p:cNvSpPr>
            <a:spLocks noGrp="1"/>
          </p:cNvSpPr>
          <p:nvPr>
            <p:ph type="sldNum" sz="quarter" idx="15"/>
          </p:nvPr>
        </p:nvSpPr>
        <p:spPr/>
        <p:txBody>
          <a:bodyPr/>
          <a:lstStyle>
            <a:lvl1pPr>
              <a:defRPr/>
            </a:lvl1pPr>
          </a:lstStyle>
          <a:p>
            <a:pPr>
              <a:defRPr/>
            </a:pPr>
            <a:fld id="{CA552C8D-060C-4E5D-8049-4C39906A8F8B}" type="slidenum">
              <a:rPr lang="en-US"/>
              <a:pPr>
                <a:defRPr/>
              </a:pPr>
              <a:t>‹#›</a:t>
            </a:fld>
            <a:endParaRPr lang="en-US" dirty="0"/>
          </a:p>
        </p:txBody>
      </p:sp>
      <p:cxnSp>
        <p:nvCxnSpPr>
          <p:cNvPr id="11" name="Straight Connector 10"/>
          <p:cNvCxnSpPr/>
          <p:nvPr userDrawn="1"/>
        </p:nvCxnSpPr>
        <p:spPr>
          <a:xfrm>
            <a:off x="4572000" y="990600"/>
            <a:ext cx="0" cy="53340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riple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2895600" cy="49530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10" name="Chart Placeholder 4"/>
          <p:cNvSpPr>
            <a:spLocks noGrp="1"/>
          </p:cNvSpPr>
          <p:nvPr>
            <p:ph type="chart" sz="quarter" idx="15"/>
          </p:nvPr>
        </p:nvSpPr>
        <p:spPr>
          <a:xfrm>
            <a:off x="3124200" y="1371600"/>
            <a:ext cx="2895600" cy="4953000"/>
          </a:xfrm>
          <a:prstGeom prst="rect">
            <a:avLst/>
          </a:prstGeom>
        </p:spPr>
        <p:txBody>
          <a:bodyPr/>
          <a:lstStyle>
            <a:lvl1pPr marL="0" indent="0">
              <a:buNone/>
              <a:defRPr sz="1600"/>
            </a:lvl1pPr>
          </a:lstStyle>
          <a:p>
            <a:pPr lvl="0"/>
            <a:endParaRPr lang="en-US" noProof="0" dirty="0"/>
          </a:p>
        </p:txBody>
      </p:sp>
      <p:sp>
        <p:nvSpPr>
          <p:cNvPr id="11" name="Chart Placeholder 4"/>
          <p:cNvSpPr>
            <a:spLocks noGrp="1"/>
          </p:cNvSpPr>
          <p:nvPr>
            <p:ph type="chart" sz="quarter" idx="16"/>
          </p:nvPr>
        </p:nvSpPr>
        <p:spPr>
          <a:xfrm>
            <a:off x="6172200" y="1371600"/>
            <a:ext cx="2895600" cy="4953000"/>
          </a:xfrm>
          <a:prstGeom prst="rect">
            <a:avLst/>
          </a:prstGeom>
        </p:spPr>
        <p:txBody>
          <a:bodyPr/>
          <a:lstStyle>
            <a:lvl1pPr marL="0" indent="0">
              <a:buNone/>
              <a:defRPr sz="1600"/>
            </a:lvl1pPr>
          </a:lstStyle>
          <a:p>
            <a:pPr lvl="0"/>
            <a:endParaRPr lang="en-US" noProof="0" dirty="0"/>
          </a:p>
        </p:txBody>
      </p:sp>
      <p:sp>
        <p:nvSpPr>
          <p:cNvPr id="7" name="Slide Number Placeholder 2"/>
          <p:cNvSpPr>
            <a:spLocks noGrp="1"/>
          </p:cNvSpPr>
          <p:nvPr>
            <p:ph type="sldNum" sz="quarter" idx="17"/>
          </p:nvPr>
        </p:nvSpPr>
        <p:spPr/>
        <p:txBody>
          <a:bodyPr/>
          <a:lstStyle>
            <a:lvl1pPr>
              <a:defRPr/>
            </a:lvl1pPr>
          </a:lstStyle>
          <a:p>
            <a:pPr>
              <a:defRPr/>
            </a:pPr>
            <a:fld id="{A1D26576-60EF-436B-ABA1-4A977F5778EA}"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art with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 name="Chart Placeholder 4"/>
          <p:cNvSpPr>
            <a:spLocks noGrp="1"/>
          </p:cNvSpPr>
          <p:nvPr>
            <p:ph type="chart" sz="quarter" idx="13"/>
          </p:nvPr>
        </p:nvSpPr>
        <p:spPr>
          <a:xfrm>
            <a:off x="4648200" y="990600"/>
            <a:ext cx="4419600" cy="53340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5"/>
          </p:nvPr>
        </p:nvSpPr>
        <p:spPr>
          <a:xfrm>
            <a:off x="76200" y="990600"/>
            <a:ext cx="4419600" cy="5334000"/>
          </a:xfrm>
          <a:prstGeom prst="rect">
            <a:avLst/>
          </a:prstGeom>
        </p:spPr>
        <p:txBody>
          <a:bodyPr tIns="228600"/>
          <a:lstStyle>
            <a:lvl1pPr>
              <a:defRPr sz="1600"/>
            </a:lvl1pPr>
            <a:lvl2pPr>
              <a:defRPr sz="1800"/>
            </a:lvl2pPr>
            <a:lvl3pPr>
              <a:defRPr sz="1600"/>
            </a:lvl3pPr>
          </a:lstStyle>
          <a:p>
            <a:pPr lvl="0"/>
            <a:endParaRPr lang="en-US" dirty="0" smtClean="0"/>
          </a:p>
        </p:txBody>
      </p:sp>
      <p:sp>
        <p:nvSpPr>
          <p:cNvPr id="9" name="Slide Number Placeholder 2"/>
          <p:cNvSpPr>
            <a:spLocks noGrp="1"/>
          </p:cNvSpPr>
          <p:nvPr>
            <p:ph type="sldNum" sz="quarter" idx="16"/>
          </p:nvPr>
        </p:nvSpPr>
        <p:spPr/>
        <p:txBody>
          <a:bodyPr/>
          <a:lstStyle>
            <a:lvl1pPr>
              <a:defRPr/>
            </a:lvl1pPr>
          </a:lstStyle>
          <a:p>
            <a:pPr>
              <a:defRPr/>
            </a:pPr>
            <a:fld id="{598D4066-0BD0-479F-AEE6-4895A5F0A301}" type="slidenum">
              <a:rPr lang="en-US"/>
              <a:pPr>
                <a:defRPr/>
              </a:pPr>
              <a:t>‹#›</a:t>
            </a:fld>
            <a:endParaRPr lang="en-US" dirty="0"/>
          </a:p>
        </p:txBody>
      </p:sp>
    </p:spTree>
    <p:extLst>
      <p:ext uri="{BB962C8B-B14F-4D97-AF65-F5344CB8AC3E}">
        <p14:creationId xmlns:p14="http://schemas.microsoft.com/office/powerpoint/2010/main" xmlns="" val="354843172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Tex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 name="Chart Placeholder 4"/>
          <p:cNvSpPr>
            <a:spLocks noGrp="1"/>
          </p:cNvSpPr>
          <p:nvPr>
            <p:ph type="chart" sz="quarter" idx="13"/>
          </p:nvPr>
        </p:nvSpPr>
        <p:spPr>
          <a:xfrm>
            <a:off x="4648200" y="1371600"/>
            <a:ext cx="4419600" cy="49530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6" name="Text Placeholder 5"/>
          <p:cNvSpPr>
            <a:spLocks noGrp="1"/>
          </p:cNvSpPr>
          <p:nvPr>
            <p:ph type="body" sz="quarter" idx="15"/>
          </p:nvPr>
        </p:nvSpPr>
        <p:spPr>
          <a:xfrm>
            <a:off x="76200" y="1371600"/>
            <a:ext cx="4419600" cy="4953000"/>
          </a:xfrm>
          <a:prstGeom prst="rect">
            <a:avLst/>
          </a:prstGeom>
        </p:spPr>
        <p:txBody>
          <a:bodyPr tIns="228600"/>
          <a:lstStyle>
            <a:lvl1pPr>
              <a:defRPr sz="1600"/>
            </a:lvl1pPr>
            <a:lvl2pPr>
              <a:defRPr sz="1800"/>
            </a:lvl2pPr>
            <a:lvl3pPr>
              <a:defRPr sz="1600"/>
            </a:lvl3pPr>
          </a:lstStyle>
          <a:p>
            <a:pPr lvl="0"/>
            <a:endParaRPr lang="en-US" dirty="0" smtClean="0"/>
          </a:p>
        </p:txBody>
      </p:sp>
      <p:sp>
        <p:nvSpPr>
          <p:cNvPr id="9" name="Slide Number Placeholder 2"/>
          <p:cNvSpPr>
            <a:spLocks noGrp="1"/>
          </p:cNvSpPr>
          <p:nvPr>
            <p:ph type="sldNum" sz="quarter" idx="16"/>
          </p:nvPr>
        </p:nvSpPr>
        <p:spPr/>
        <p:txBody>
          <a:bodyPr/>
          <a:lstStyle>
            <a:lvl1pPr>
              <a:defRPr/>
            </a:lvl1pPr>
          </a:lstStyle>
          <a:p>
            <a:pPr>
              <a:defRPr/>
            </a:pPr>
            <a:fld id="{598D4066-0BD0-479F-AEE6-4895A5F0A301}"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6" name="Table Placeholder 5"/>
          <p:cNvSpPr>
            <a:spLocks noGrp="1"/>
          </p:cNvSpPr>
          <p:nvPr>
            <p:ph type="tbl" sz="quarter" idx="11"/>
          </p:nvPr>
        </p:nvSpPr>
        <p:spPr>
          <a:xfrm>
            <a:off x="76200" y="990600"/>
            <a:ext cx="8991600" cy="5334000"/>
          </a:xfrm>
          <a:prstGeom prst="rect">
            <a:avLst/>
          </a:prstGeom>
        </p:spPr>
        <p:txBody>
          <a:bodyPr/>
          <a:lstStyle>
            <a:lvl1pPr marL="0" indent="0">
              <a:buNone/>
              <a:defRPr sz="1600"/>
            </a:lvl1pPr>
          </a:lstStyle>
          <a:p>
            <a:pPr lvl="0"/>
            <a:endParaRPr lang="en-US" noProof="0" dirty="0"/>
          </a:p>
        </p:txBody>
      </p:sp>
      <p:sp>
        <p:nvSpPr>
          <p:cNvPr id="4" name="Slide Number Placeholder 2"/>
          <p:cNvSpPr>
            <a:spLocks noGrp="1"/>
          </p:cNvSpPr>
          <p:nvPr>
            <p:ph type="sldNum" sz="quarter" idx="12"/>
          </p:nvPr>
        </p:nvSpPr>
        <p:spPr/>
        <p:txBody>
          <a:bodyPr/>
          <a:lstStyle>
            <a:lvl1pPr>
              <a:defRPr/>
            </a:lvl1pPr>
          </a:lstStyle>
          <a:p>
            <a:pPr>
              <a:defRPr/>
            </a:pPr>
            <a:fld id="{29C6B33E-063E-485C-90E2-F7E38E7E8E6C}"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6" name="Text Placeholder 5"/>
          <p:cNvSpPr>
            <a:spLocks noGrp="1"/>
          </p:cNvSpPr>
          <p:nvPr>
            <p:ph type="body" sz="quarter" idx="12"/>
          </p:nvPr>
        </p:nvSpPr>
        <p:spPr>
          <a:xfrm>
            <a:off x="76200" y="990600"/>
            <a:ext cx="8991600" cy="563880"/>
          </a:xfrm>
          <a:prstGeom prst="rect">
            <a:avLst/>
          </a:prstGeom>
        </p:spPr>
        <p:txBody>
          <a:bodyPr lIns="91440" rIns="91440" anchor="t" anchorCtr="0"/>
          <a:lstStyle>
            <a:lvl1pPr marL="0" indent="0">
              <a:buNone/>
              <a:defRPr sz="1600" b="1"/>
            </a:lvl1pPr>
          </a:lstStyle>
          <a:p>
            <a:pPr lvl="0"/>
            <a:endParaRPr lang="en-US" dirty="0" smtClean="0"/>
          </a:p>
        </p:txBody>
      </p:sp>
      <p:sp>
        <p:nvSpPr>
          <p:cNvPr id="7" name="Table Placeholder 6"/>
          <p:cNvSpPr>
            <a:spLocks noGrp="1"/>
          </p:cNvSpPr>
          <p:nvPr>
            <p:ph type="tbl" sz="quarter" idx="13"/>
          </p:nvPr>
        </p:nvSpPr>
        <p:spPr>
          <a:xfrm>
            <a:off x="76200" y="1645920"/>
            <a:ext cx="8991600" cy="4678680"/>
          </a:xfrm>
          <a:prstGeom prst="rect">
            <a:avLst/>
          </a:prstGeom>
        </p:spPr>
        <p:txBody>
          <a:bodyPr/>
          <a:lstStyle>
            <a:lvl1pPr marL="0" indent="0">
              <a:buNone/>
              <a:defRPr sz="1600"/>
            </a:lvl1pPr>
          </a:lstStyle>
          <a:p>
            <a:pPr lvl="0"/>
            <a:endParaRPr lang="en-US" noProof="0" dirty="0"/>
          </a:p>
        </p:txBody>
      </p:sp>
      <p:sp>
        <p:nvSpPr>
          <p:cNvPr id="5" name="Slide Number Placeholder 2"/>
          <p:cNvSpPr>
            <a:spLocks noGrp="1"/>
          </p:cNvSpPr>
          <p:nvPr>
            <p:ph type="sldNum" sz="quarter" idx="14"/>
          </p:nvPr>
        </p:nvSpPr>
        <p:spPr/>
        <p:txBody>
          <a:bodyPr/>
          <a:lstStyle>
            <a:lvl1pPr>
              <a:defRPr/>
            </a:lvl1pPr>
          </a:lstStyle>
          <a:p>
            <a:pPr>
              <a:defRPr/>
            </a:pPr>
            <a:fld id="{59AF6EB4-8291-4BF6-BDAA-D1320C2131F6}"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Co-branded">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0" y="5799298"/>
            <a:ext cx="4335517" cy="510061"/>
          </a:xfrm>
          <a:prstGeom prst="rect">
            <a:avLst/>
          </a:prstGeom>
        </p:spPr>
      </p:pic>
      <p:cxnSp>
        <p:nvCxnSpPr>
          <p:cNvPr id="8" name="Straight Connector 7"/>
          <p:cNvCxnSpPr/>
          <p:nvPr userDrawn="1"/>
        </p:nvCxnSpPr>
        <p:spPr>
          <a:xfrm>
            <a:off x="457200" y="5669280"/>
            <a:ext cx="8458200" cy="0"/>
          </a:xfrm>
          <a:prstGeom prst="line">
            <a:avLst/>
          </a:prstGeom>
          <a:ln w="25400">
            <a:gradFill flip="none" rotWithShape="1">
              <a:gsLst>
                <a:gs pos="33000">
                  <a:srgbClr val="BDBDBD"/>
                </a:gs>
                <a:gs pos="100000">
                  <a:schemeClr val="tx2"/>
                </a:gs>
                <a:gs pos="0">
                  <a:schemeClr val="bg1"/>
                </a:gs>
              </a:gsLst>
              <a:lin ang="0" scaled="1"/>
              <a:tileRect/>
            </a:gradFill>
          </a:ln>
          <a:effectLst/>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0" y="5029200"/>
            <a:ext cx="4335517" cy="510061"/>
          </a:xfrm>
          <a:prstGeom prst="rect">
            <a:avLst/>
          </a:prstGeom>
        </p:spPr>
      </p:pic>
      <p:sp>
        <p:nvSpPr>
          <p:cNvPr id="22" name="Text Placeholder 3"/>
          <p:cNvSpPr>
            <a:spLocks noGrp="1"/>
          </p:cNvSpPr>
          <p:nvPr>
            <p:ph type="body" sz="quarter" idx="12"/>
          </p:nvPr>
        </p:nvSpPr>
        <p:spPr>
          <a:xfrm>
            <a:off x="685800" y="3048000"/>
            <a:ext cx="8221716" cy="609600"/>
          </a:xfrm>
          <a:prstGeom prst="rect">
            <a:avLst/>
          </a:prstGeom>
        </p:spPr>
        <p:txBody>
          <a:bodyPr lIns="0" tIns="45720" rIns="0" anchor="ctr" anchorCtr="0"/>
          <a:lstStyle>
            <a:lvl1pPr marL="0" indent="0" algn="l">
              <a:spcBef>
                <a:spcPts val="0"/>
              </a:spcBef>
              <a:buNone/>
              <a:defRPr sz="44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
        <p:nvSpPr>
          <p:cNvPr id="24" name="Text Placeholder 25"/>
          <p:cNvSpPr>
            <a:spLocks noGrp="1"/>
          </p:cNvSpPr>
          <p:nvPr>
            <p:ph type="body" sz="quarter" idx="13"/>
          </p:nvPr>
        </p:nvSpPr>
        <p:spPr>
          <a:xfrm>
            <a:off x="685800" y="4206240"/>
            <a:ext cx="3886200" cy="394855"/>
          </a:xfrm>
          <a:prstGeom prst="rect">
            <a:avLst/>
          </a:prstGeom>
        </p:spPr>
        <p:txBody>
          <a:bodyPr lIns="0" tIns="45720" rIns="0" anchor="ctr" anchorCtr="0"/>
          <a:lstStyle>
            <a:lvl1pPr marL="0" indent="0" algn="l">
              <a:buNone/>
              <a:defRPr sz="1600" b="1" i="0" baseline="0">
                <a:solidFill>
                  <a:schemeClr val="tx1">
                    <a:lumMod val="75000"/>
                    <a:lumOff val="25000"/>
                  </a:schemeClr>
                </a:solidFill>
                <a:effectLst/>
              </a:defRPr>
            </a:lvl1pPr>
          </a:lstStyle>
          <a:p>
            <a:pPr lvl="0"/>
            <a:endParaRPr lang="en-US" dirty="0" smtClean="0"/>
          </a:p>
        </p:txBody>
      </p:sp>
      <p:sp>
        <p:nvSpPr>
          <p:cNvPr id="25" name="Text Placeholder 3"/>
          <p:cNvSpPr>
            <a:spLocks noGrp="1"/>
          </p:cNvSpPr>
          <p:nvPr>
            <p:ph type="body" sz="quarter" idx="14"/>
          </p:nvPr>
        </p:nvSpPr>
        <p:spPr>
          <a:xfrm>
            <a:off x="685799" y="3581400"/>
            <a:ext cx="8221717" cy="609600"/>
          </a:xfrm>
          <a:prstGeom prst="rect">
            <a:avLst/>
          </a:prstGeom>
        </p:spPr>
        <p:txBody>
          <a:bodyPr lIns="0" tIns="45720" rIns="0" anchor="ctr" anchorCtr="0"/>
          <a:lstStyle>
            <a:lvl1pPr marL="0" indent="0" algn="l">
              <a:spcBef>
                <a:spcPts val="0"/>
              </a:spcBef>
              <a:buNone/>
              <a:defRPr sz="28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
        <p:nvSpPr>
          <p:cNvPr id="27" name="Text Placeholder 3"/>
          <p:cNvSpPr>
            <a:spLocks noGrp="1"/>
          </p:cNvSpPr>
          <p:nvPr>
            <p:ph type="body" sz="quarter" idx="15"/>
          </p:nvPr>
        </p:nvSpPr>
        <p:spPr>
          <a:xfrm>
            <a:off x="685800" y="2286000"/>
            <a:ext cx="6629400" cy="609600"/>
          </a:xfrm>
          <a:prstGeom prst="rect">
            <a:avLst/>
          </a:prstGeom>
        </p:spPr>
        <p:txBody>
          <a:bodyPr lIns="0" tIns="45720" rIns="0" anchor="ctr" anchorCtr="0"/>
          <a:lstStyle>
            <a:lvl1pPr marL="0" indent="0" algn="l">
              <a:spcBef>
                <a:spcPts val="0"/>
              </a:spcBef>
              <a:buNone/>
              <a:defRPr sz="36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Tree>
    <p:extLst>
      <p:ext uri="{BB962C8B-B14F-4D97-AF65-F5344CB8AC3E}">
        <p14:creationId xmlns:p14="http://schemas.microsoft.com/office/powerpoint/2010/main" xmlns="" val="4841441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p/Bottom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8991600" cy="23622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2"/>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7" name="Chart Placeholder 4"/>
          <p:cNvSpPr>
            <a:spLocks noGrp="1"/>
          </p:cNvSpPr>
          <p:nvPr>
            <p:ph type="chart" sz="quarter" idx="13"/>
          </p:nvPr>
        </p:nvSpPr>
        <p:spPr>
          <a:xfrm>
            <a:off x="76200" y="3962400"/>
            <a:ext cx="8991600" cy="2362200"/>
          </a:xfrm>
          <a:prstGeom prst="rect">
            <a:avLst/>
          </a:prstGeom>
        </p:spPr>
        <p:txBody>
          <a:bodyPr/>
          <a:lstStyle>
            <a:lvl1pPr marL="0" indent="0">
              <a:buNone/>
              <a:defRPr sz="1600"/>
            </a:lvl1pPr>
          </a:lstStyle>
          <a:p>
            <a:pPr lvl="0"/>
            <a:endParaRPr lang="en-US" noProof="0" dirty="0"/>
          </a:p>
        </p:txBody>
      </p:sp>
      <p:sp>
        <p:nvSpPr>
          <p:cNvPr id="9" name="Slide Number Placeholder 2"/>
          <p:cNvSpPr>
            <a:spLocks noGrp="1"/>
          </p:cNvSpPr>
          <p:nvPr>
            <p:ph type="sldNum" sz="quarter" idx="14"/>
          </p:nvPr>
        </p:nvSpPr>
        <p:spPr/>
        <p:txBody>
          <a:bodyPr/>
          <a:lstStyle>
            <a:lvl1pPr>
              <a:defRPr/>
            </a:lvl1pPr>
          </a:lstStyle>
          <a:p>
            <a:pPr>
              <a:defRPr/>
            </a:pPr>
            <a:fld id="{E0B02DE8-7990-437B-B3D0-0CD90328275C}" type="slidenum">
              <a:rPr lang="en-US"/>
              <a:pPr>
                <a:defRPr/>
              </a:pPr>
              <a:t>‹#›</a:t>
            </a:fld>
            <a:endParaRPr lang="en-US" dirty="0"/>
          </a:p>
        </p:txBody>
      </p:sp>
      <p:cxnSp>
        <p:nvCxnSpPr>
          <p:cNvPr id="10" name="Straight Connector 9"/>
          <p:cNvCxnSpPr/>
          <p:nvPr userDrawn="1"/>
        </p:nvCxnSpPr>
        <p:spPr>
          <a:xfrm>
            <a:off x="76200" y="3886200"/>
            <a:ext cx="8991600" cy="0"/>
          </a:xfrm>
          <a:prstGeom prst="line">
            <a:avLst/>
          </a:prstGeom>
          <a:ln w="25400">
            <a:gradFill flip="none" rotWithShape="1">
              <a:gsLst>
                <a:gs pos="33000">
                  <a:srgbClr val="BDBDBD"/>
                </a:gs>
                <a:gs pos="100000">
                  <a:schemeClr val="tx2"/>
                </a:gs>
                <a:gs pos="0">
                  <a:schemeClr val="tx2">
                    <a:lumMod val="20000"/>
                    <a:lumOff val="80000"/>
                  </a:schemeClr>
                </a:gs>
              </a:gsLst>
              <a:lin ang="0" scaled="1"/>
              <a:tileRect/>
            </a:gra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p/Bottom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990600"/>
            <a:ext cx="8991600" cy="2590800"/>
          </a:xfrm>
          <a:prstGeom prst="rect">
            <a:avLst/>
          </a:prstGeom>
        </p:spPr>
        <p:txBody>
          <a:bodyPr/>
          <a:lstStyle>
            <a:lvl1pPr marL="0" indent="0">
              <a:buNone/>
              <a:defRPr sz="1600"/>
            </a:lvl1pPr>
          </a:lstStyle>
          <a:p>
            <a:pPr lvl="0"/>
            <a:endParaRPr lang="en-US" noProof="0" dirty="0"/>
          </a:p>
        </p:txBody>
      </p:sp>
      <p:sp>
        <p:nvSpPr>
          <p:cNvPr id="7" name="Chart Placeholder 4"/>
          <p:cNvSpPr>
            <a:spLocks noGrp="1"/>
          </p:cNvSpPr>
          <p:nvPr>
            <p:ph type="chart" sz="quarter" idx="13"/>
          </p:nvPr>
        </p:nvSpPr>
        <p:spPr>
          <a:xfrm>
            <a:off x="76200" y="3733800"/>
            <a:ext cx="8991600" cy="2590800"/>
          </a:xfrm>
          <a:prstGeom prst="rect">
            <a:avLst/>
          </a:prstGeom>
        </p:spPr>
        <p:txBody>
          <a:bodyPr/>
          <a:lstStyle>
            <a:lvl1pPr marL="0" indent="0">
              <a:buNone/>
              <a:defRPr sz="1600"/>
            </a:lvl1pPr>
          </a:lstStyle>
          <a:p>
            <a:pPr lvl="0"/>
            <a:endParaRPr lang="en-US" noProof="0" dirty="0"/>
          </a:p>
        </p:txBody>
      </p:sp>
      <p:sp>
        <p:nvSpPr>
          <p:cNvPr id="8" name="Slide Number Placeholder 2"/>
          <p:cNvSpPr>
            <a:spLocks noGrp="1"/>
          </p:cNvSpPr>
          <p:nvPr>
            <p:ph type="sldNum" sz="quarter" idx="14"/>
          </p:nvPr>
        </p:nvSpPr>
        <p:spPr/>
        <p:txBody>
          <a:bodyPr/>
          <a:lstStyle>
            <a:lvl1pPr>
              <a:defRPr/>
            </a:lvl1pPr>
          </a:lstStyle>
          <a:p>
            <a:pPr>
              <a:defRPr/>
            </a:pPr>
            <a:fld id="{F373F93A-FC9B-4CF6-ADD0-CCC8BE95086E}" type="slidenum">
              <a:rPr lang="en-US"/>
              <a:pPr>
                <a:defRPr/>
              </a:pPr>
              <a:t>‹#›</a:t>
            </a:fld>
            <a:endParaRPr lang="en-US" dirty="0"/>
          </a:p>
        </p:txBody>
      </p:sp>
      <p:cxnSp>
        <p:nvCxnSpPr>
          <p:cNvPr id="9" name="Straight Connector 8"/>
          <p:cNvCxnSpPr/>
          <p:nvPr userDrawn="1"/>
        </p:nvCxnSpPr>
        <p:spPr>
          <a:xfrm>
            <a:off x="76200" y="3657600"/>
            <a:ext cx="8991600" cy="0"/>
          </a:xfrm>
          <a:prstGeom prst="line">
            <a:avLst/>
          </a:prstGeom>
          <a:ln w="25400">
            <a:gradFill flip="none" rotWithShape="1">
              <a:gsLst>
                <a:gs pos="33000">
                  <a:srgbClr val="BDBDBD"/>
                </a:gs>
                <a:gs pos="100000">
                  <a:schemeClr val="tx2"/>
                </a:gs>
                <a:gs pos="0">
                  <a:schemeClr val="tx2">
                    <a:lumMod val="20000"/>
                    <a:lumOff val="80000"/>
                  </a:schemeClr>
                </a:gs>
              </a:gsLst>
              <a:lin ang="0" scaled="1"/>
              <a:tileRect/>
            </a:gra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atement Pair Chart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8" name="Text Placeholder 5"/>
          <p:cNvSpPr>
            <a:spLocks noGrp="1"/>
          </p:cNvSpPr>
          <p:nvPr>
            <p:ph type="body" sz="quarter" idx="14"/>
          </p:nvPr>
        </p:nvSpPr>
        <p:spPr>
          <a:xfrm>
            <a:off x="76200" y="990600"/>
            <a:ext cx="8991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6" name="Text Placeholder 5"/>
          <p:cNvSpPr>
            <a:spLocks noGrp="1"/>
          </p:cNvSpPr>
          <p:nvPr>
            <p:ph type="body" sz="quarter" idx="15"/>
          </p:nvPr>
        </p:nvSpPr>
        <p:spPr>
          <a:xfrm>
            <a:off x="76200" y="1676400"/>
            <a:ext cx="2362200" cy="4648200"/>
          </a:xfrm>
          <a:prstGeom prst="rect">
            <a:avLst/>
          </a:prstGeom>
        </p:spPr>
        <p:txBody>
          <a:bodyPr anchor="ctr" anchorCtr="0"/>
          <a:lstStyle>
            <a:lvl1pPr marL="0" indent="0" algn="l">
              <a:buNone/>
              <a:defRPr sz="1600"/>
            </a:lvl1pPr>
            <a:lvl2pPr>
              <a:defRPr sz="1800"/>
            </a:lvl2pPr>
            <a:lvl3pPr>
              <a:defRPr sz="1600"/>
            </a:lvl3pPr>
          </a:lstStyle>
          <a:p>
            <a:pPr lvl="0"/>
            <a:endParaRPr lang="en-US" dirty="0" smtClean="0"/>
          </a:p>
        </p:txBody>
      </p:sp>
      <p:sp>
        <p:nvSpPr>
          <p:cNvPr id="9" name="Text Placeholder 5"/>
          <p:cNvSpPr>
            <a:spLocks noGrp="1"/>
          </p:cNvSpPr>
          <p:nvPr>
            <p:ph type="body" sz="quarter" idx="16"/>
          </p:nvPr>
        </p:nvSpPr>
        <p:spPr>
          <a:xfrm>
            <a:off x="6705600" y="1676400"/>
            <a:ext cx="2362200" cy="4648200"/>
          </a:xfrm>
          <a:prstGeom prst="rect">
            <a:avLst/>
          </a:prstGeom>
        </p:spPr>
        <p:txBody>
          <a:bodyPr anchor="ctr" anchorCtr="0"/>
          <a:lstStyle>
            <a:lvl1pPr marL="0" indent="0" algn="r">
              <a:buNone/>
              <a:defRPr sz="1600"/>
            </a:lvl1pPr>
            <a:lvl2pPr>
              <a:defRPr sz="1800"/>
            </a:lvl2pPr>
            <a:lvl3pPr>
              <a:defRPr sz="1600"/>
            </a:lvl3pPr>
          </a:lstStyle>
          <a:p>
            <a:pPr lvl="0"/>
            <a:endParaRPr lang="en-US" dirty="0" smtClean="0"/>
          </a:p>
        </p:txBody>
      </p:sp>
      <p:sp>
        <p:nvSpPr>
          <p:cNvPr id="5" name="Chart Placeholder 4"/>
          <p:cNvSpPr>
            <a:spLocks noGrp="1"/>
          </p:cNvSpPr>
          <p:nvPr>
            <p:ph type="chart" sz="quarter" idx="17"/>
          </p:nvPr>
        </p:nvSpPr>
        <p:spPr>
          <a:xfrm>
            <a:off x="2514600" y="1676400"/>
            <a:ext cx="4114800" cy="4648200"/>
          </a:xfrm>
          <a:prstGeom prst="rect">
            <a:avLst/>
          </a:prstGeom>
        </p:spPr>
        <p:txBody>
          <a:bodyPr/>
          <a:lstStyle>
            <a:lvl1pPr marL="0" indent="0">
              <a:buNone/>
              <a:defRPr sz="1600"/>
            </a:lvl1pPr>
          </a:lstStyle>
          <a:p>
            <a:pPr lvl="0"/>
            <a:endParaRPr lang="en-US" noProof="0" dirty="0"/>
          </a:p>
        </p:txBody>
      </p:sp>
      <p:sp>
        <p:nvSpPr>
          <p:cNvPr id="7" name="Slide Number Placeholder 2"/>
          <p:cNvSpPr>
            <a:spLocks noGrp="1"/>
          </p:cNvSpPr>
          <p:nvPr>
            <p:ph type="sldNum" sz="quarter" idx="18"/>
          </p:nvPr>
        </p:nvSpPr>
        <p:spPr/>
        <p:txBody>
          <a:bodyPr/>
          <a:lstStyle>
            <a:lvl1pPr>
              <a:defRPr/>
            </a:lvl1pPr>
          </a:lstStyle>
          <a:p>
            <a:pPr>
              <a:defRPr/>
            </a:pPr>
            <a:fld id="{2DBDB99D-3AA9-4A09-86C2-1123EDA02069}"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tement Pair Chart (Butterfly Ba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8" name="Text Placeholder 5"/>
          <p:cNvSpPr>
            <a:spLocks noGrp="1"/>
          </p:cNvSpPr>
          <p:nvPr>
            <p:ph type="body" sz="quarter" idx="14"/>
          </p:nvPr>
        </p:nvSpPr>
        <p:spPr>
          <a:xfrm>
            <a:off x="76200" y="990600"/>
            <a:ext cx="8991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6" name="Text Placeholder 5"/>
          <p:cNvSpPr>
            <a:spLocks noGrp="1"/>
          </p:cNvSpPr>
          <p:nvPr>
            <p:ph type="body" sz="quarter" idx="15"/>
          </p:nvPr>
        </p:nvSpPr>
        <p:spPr>
          <a:xfrm>
            <a:off x="76200" y="1676400"/>
            <a:ext cx="4419600" cy="2362200"/>
          </a:xfrm>
          <a:prstGeom prst="rect">
            <a:avLst/>
          </a:prstGeom>
        </p:spPr>
        <p:txBody>
          <a:bodyPr/>
          <a:lstStyle>
            <a:lvl1pPr marL="0" indent="0" algn="ctr">
              <a:buNone/>
              <a:defRPr sz="1600"/>
            </a:lvl1pPr>
            <a:lvl2pPr>
              <a:defRPr sz="1800"/>
            </a:lvl2pPr>
            <a:lvl3pPr>
              <a:defRPr sz="1600"/>
            </a:lvl3pPr>
          </a:lstStyle>
          <a:p>
            <a:pPr lvl="0"/>
            <a:endParaRPr lang="en-US" dirty="0" smtClean="0"/>
          </a:p>
        </p:txBody>
      </p:sp>
      <p:sp>
        <p:nvSpPr>
          <p:cNvPr id="9" name="Text Placeholder 5"/>
          <p:cNvSpPr>
            <a:spLocks noGrp="1"/>
          </p:cNvSpPr>
          <p:nvPr>
            <p:ph type="body" sz="quarter" idx="16"/>
          </p:nvPr>
        </p:nvSpPr>
        <p:spPr>
          <a:xfrm>
            <a:off x="4648200" y="1676400"/>
            <a:ext cx="4419600" cy="2362200"/>
          </a:xfrm>
          <a:prstGeom prst="rect">
            <a:avLst/>
          </a:prstGeom>
        </p:spPr>
        <p:txBody>
          <a:bodyPr/>
          <a:lstStyle>
            <a:lvl1pPr marL="0" indent="0" algn="ctr">
              <a:buNone/>
              <a:defRPr sz="1600"/>
            </a:lvl1pPr>
            <a:lvl2pPr>
              <a:defRPr sz="1800"/>
            </a:lvl2pPr>
            <a:lvl3pPr>
              <a:defRPr sz="1600"/>
            </a:lvl3pPr>
          </a:lstStyle>
          <a:p>
            <a:pPr lvl="0"/>
            <a:endParaRPr lang="en-US" dirty="0" smtClean="0"/>
          </a:p>
        </p:txBody>
      </p:sp>
      <p:sp>
        <p:nvSpPr>
          <p:cNvPr id="5" name="Chart Placeholder 4"/>
          <p:cNvSpPr>
            <a:spLocks noGrp="1"/>
          </p:cNvSpPr>
          <p:nvPr>
            <p:ph type="chart" sz="quarter" idx="17"/>
          </p:nvPr>
        </p:nvSpPr>
        <p:spPr>
          <a:xfrm>
            <a:off x="76200" y="4114800"/>
            <a:ext cx="8991600" cy="2209800"/>
          </a:xfrm>
          <a:prstGeom prst="rect">
            <a:avLst/>
          </a:prstGeom>
        </p:spPr>
        <p:txBody>
          <a:bodyPr/>
          <a:lstStyle>
            <a:lvl1pPr marL="0" indent="0">
              <a:buNone/>
              <a:defRPr sz="1600"/>
            </a:lvl1pPr>
          </a:lstStyle>
          <a:p>
            <a:pPr lvl="0"/>
            <a:endParaRPr lang="en-US" noProof="0" dirty="0"/>
          </a:p>
        </p:txBody>
      </p:sp>
      <p:sp>
        <p:nvSpPr>
          <p:cNvPr id="10" name="Slide Number Placeholder 2"/>
          <p:cNvSpPr>
            <a:spLocks noGrp="1"/>
          </p:cNvSpPr>
          <p:nvPr>
            <p:ph type="sldNum" sz="quarter" idx="18"/>
          </p:nvPr>
        </p:nvSpPr>
        <p:spPr/>
        <p:txBody>
          <a:bodyPr/>
          <a:lstStyle>
            <a:lvl1pPr>
              <a:defRPr/>
            </a:lvl1pPr>
          </a:lstStyle>
          <a:p>
            <a:pPr>
              <a:defRPr/>
            </a:pPr>
            <a:fld id="{F51C9384-5F6E-4753-8937-DA8AB0E4C854}" type="slidenum">
              <a:rPr lang="en-US"/>
              <a:pPr>
                <a:defRPr/>
              </a:pPr>
              <a:t>‹#›</a:t>
            </a:fld>
            <a:endParaRPr lang="en-US" dirty="0"/>
          </a:p>
        </p:txBody>
      </p:sp>
      <p:cxnSp>
        <p:nvCxnSpPr>
          <p:cNvPr id="11" name="Straight Connector 10"/>
          <p:cNvCxnSpPr/>
          <p:nvPr userDrawn="1"/>
        </p:nvCxnSpPr>
        <p:spPr>
          <a:xfrm>
            <a:off x="4572000" y="1676400"/>
            <a:ext cx="0" cy="23622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Slide Number Placeholder 2"/>
          <p:cNvSpPr>
            <a:spLocks noGrp="1"/>
          </p:cNvSpPr>
          <p:nvPr>
            <p:ph type="sldNum" sz="quarter" idx="10"/>
          </p:nvPr>
        </p:nvSpPr>
        <p:spPr/>
        <p:txBody>
          <a:bodyPr/>
          <a:lstStyle>
            <a:lvl1pPr>
              <a:defRPr/>
            </a:lvl1pPr>
          </a:lstStyle>
          <a:p>
            <a:pPr>
              <a:defRPr/>
            </a:pPr>
            <a:fld id="{4D26883B-A0E4-4FB3-ADC3-5178B686DC0A}"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3324158622"/>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Text Placeholder 4"/>
          <p:cNvSpPr>
            <a:spLocks noGrp="1"/>
          </p:cNvSpPr>
          <p:nvPr>
            <p:ph type="body" sz="quarter" idx="11"/>
          </p:nvPr>
        </p:nvSpPr>
        <p:spPr>
          <a:xfrm>
            <a:off x="76200" y="990600"/>
            <a:ext cx="8991600" cy="5334000"/>
          </a:xfrm>
          <a:prstGeom prst="rect">
            <a:avLst/>
          </a:prstGeom>
        </p:spPr>
        <p:txBody>
          <a:bodyPr tIns="228600"/>
          <a:lstStyle>
            <a:lvl1pPr>
              <a:defRPr sz="2400"/>
            </a:lvl1pPr>
            <a:lvl2pPr>
              <a:defRPr sz="2000"/>
            </a:lvl2pPr>
            <a:lvl3pPr>
              <a:defRPr sz="1800"/>
            </a:lvl3pPr>
          </a:lstStyle>
          <a:p>
            <a:pPr lvl="0"/>
            <a:endParaRPr lang="en-US" dirty="0" smtClean="0"/>
          </a:p>
        </p:txBody>
      </p:sp>
      <p:sp>
        <p:nvSpPr>
          <p:cNvPr id="4" name="Slide Number Placeholder 2"/>
          <p:cNvSpPr>
            <a:spLocks noGrp="1"/>
          </p:cNvSpPr>
          <p:nvPr>
            <p:ph type="sldNum" sz="quarter" idx="12"/>
          </p:nvPr>
        </p:nvSpPr>
        <p:spPr/>
        <p:txBody>
          <a:bodyPr/>
          <a:lstStyle>
            <a:lvl1pPr>
              <a:defRPr/>
            </a:lvl1pPr>
          </a:lstStyle>
          <a:p>
            <a:pPr>
              <a:defRPr/>
            </a:pPr>
            <a:fld id="{21ACCFDB-04E1-47BF-B431-A0872F88D668}"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376452895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ingl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990600"/>
            <a:ext cx="8991600" cy="5334000"/>
          </a:xfrm>
          <a:prstGeom prst="rect">
            <a:avLst/>
          </a:prstGeom>
        </p:spPr>
        <p:txBody>
          <a:bodyPr/>
          <a:lstStyle>
            <a:lvl1pPr marL="0" indent="0">
              <a:buNone/>
              <a:defRPr sz="1600"/>
            </a:lvl1pPr>
          </a:lstStyle>
          <a:p>
            <a:pPr lvl="0"/>
            <a:endParaRPr lang="en-US" noProof="0" dirty="0"/>
          </a:p>
        </p:txBody>
      </p:sp>
      <p:sp>
        <p:nvSpPr>
          <p:cNvPr id="4" name="Slide Number Placeholder 2"/>
          <p:cNvSpPr>
            <a:spLocks noGrp="1"/>
          </p:cNvSpPr>
          <p:nvPr>
            <p:ph type="sldNum" sz="quarter" idx="12"/>
          </p:nvPr>
        </p:nvSpPr>
        <p:spPr/>
        <p:txBody>
          <a:bodyPr/>
          <a:lstStyle>
            <a:lvl1pPr>
              <a:defRPr/>
            </a:lvl1pPr>
          </a:lstStyle>
          <a:p>
            <a:pPr>
              <a:defRPr/>
            </a:pPr>
            <a:fld id="{E641E48B-B291-42F8-9EB1-5C85938EBC5F}"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97520863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ingle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8991600" cy="49530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2"/>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7" name="Slide Number Placeholder 2"/>
          <p:cNvSpPr>
            <a:spLocks noGrp="1"/>
          </p:cNvSpPr>
          <p:nvPr>
            <p:ph type="sldNum" sz="quarter" idx="13"/>
          </p:nvPr>
        </p:nvSpPr>
        <p:spPr/>
        <p:txBody>
          <a:bodyPr/>
          <a:lstStyle>
            <a:lvl1pPr>
              <a:defRPr/>
            </a:lvl1pPr>
          </a:lstStyle>
          <a:p>
            <a:pPr>
              <a:defRPr/>
            </a:pPr>
            <a:fld id="{8F4548D7-DD86-4772-8DB7-3AD0FFF39C13}"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220991891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ouble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4419600" cy="4953000"/>
          </a:xfrm>
          <a:prstGeom prst="rect">
            <a:avLst/>
          </a:prstGeom>
        </p:spPr>
        <p:txBody>
          <a:bodyPr/>
          <a:lstStyle>
            <a:lvl1pPr marL="0" indent="0">
              <a:buNone/>
              <a:defRPr sz="1600"/>
            </a:lvl1pPr>
          </a:lstStyle>
          <a:p>
            <a:pPr lvl="0"/>
            <a:endParaRPr lang="en-US" noProof="0" dirty="0"/>
          </a:p>
        </p:txBody>
      </p:sp>
      <p:sp>
        <p:nvSpPr>
          <p:cNvPr id="7" name="Chart Placeholder 4"/>
          <p:cNvSpPr>
            <a:spLocks noGrp="1"/>
          </p:cNvSpPr>
          <p:nvPr>
            <p:ph type="chart" sz="quarter" idx="13"/>
          </p:nvPr>
        </p:nvSpPr>
        <p:spPr>
          <a:xfrm>
            <a:off x="4648200" y="1371600"/>
            <a:ext cx="4419600" cy="49530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76200" y="990600"/>
            <a:ext cx="8991600" cy="304800"/>
          </a:xfrm>
          <a:prstGeom prst="rect">
            <a:avLst/>
          </a:prstGeom>
        </p:spPr>
        <p:txBody>
          <a:bodyPr lIns="91440" rIns="91440" anchor="t" anchorCtr="0"/>
          <a:lstStyle>
            <a:lvl1pPr marL="0" indent="0">
              <a:buNone/>
              <a:defRPr sz="1600" b="1"/>
            </a:lvl1pPr>
            <a:lvl2pPr marL="457200" indent="0">
              <a:buNone/>
              <a:defRPr/>
            </a:lvl2pPr>
          </a:lstStyle>
          <a:p>
            <a:pPr lvl="0"/>
            <a:endParaRPr lang="en-US" dirty="0" smtClean="0"/>
          </a:p>
        </p:txBody>
      </p:sp>
      <p:sp>
        <p:nvSpPr>
          <p:cNvPr id="9" name="Slide Number Placeholder 2"/>
          <p:cNvSpPr>
            <a:spLocks noGrp="1"/>
          </p:cNvSpPr>
          <p:nvPr>
            <p:ph type="sldNum" sz="quarter" idx="15"/>
          </p:nvPr>
        </p:nvSpPr>
        <p:spPr/>
        <p:txBody>
          <a:bodyPr/>
          <a:lstStyle>
            <a:lvl1pPr>
              <a:defRPr/>
            </a:lvl1pPr>
          </a:lstStyle>
          <a:p>
            <a:pPr>
              <a:defRPr/>
            </a:pPr>
            <a:fld id="{C8D14768-F345-47A5-854C-9AC8CDC36862}"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cxnSp>
        <p:nvCxnSpPr>
          <p:cNvPr id="10" name="Straight Connector 9"/>
          <p:cNvCxnSpPr/>
          <p:nvPr userDrawn="1"/>
        </p:nvCxnSpPr>
        <p:spPr>
          <a:xfrm>
            <a:off x="4572000" y="1371600"/>
            <a:ext cx="0" cy="49530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82962505"/>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oubl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990600"/>
            <a:ext cx="4419600" cy="5334000"/>
          </a:xfrm>
          <a:prstGeom prst="rect">
            <a:avLst/>
          </a:prstGeom>
        </p:spPr>
        <p:txBody>
          <a:bodyPr/>
          <a:lstStyle>
            <a:lvl1pPr marL="0" indent="0">
              <a:buNone/>
              <a:defRPr sz="1600"/>
            </a:lvl1pPr>
          </a:lstStyle>
          <a:p>
            <a:pPr lvl="0"/>
            <a:endParaRPr lang="en-US" noProof="0" dirty="0"/>
          </a:p>
        </p:txBody>
      </p:sp>
      <p:sp>
        <p:nvSpPr>
          <p:cNvPr id="7" name="Chart Placeholder 4"/>
          <p:cNvSpPr>
            <a:spLocks noGrp="1"/>
          </p:cNvSpPr>
          <p:nvPr>
            <p:ph type="chart" sz="quarter" idx="12"/>
          </p:nvPr>
        </p:nvSpPr>
        <p:spPr>
          <a:xfrm>
            <a:off x="4648200" y="990600"/>
            <a:ext cx="4419600" cy="5334000"/>
          </a:xfrm>
          <a:prstGeom prst="rect">
            <a:avLst/>
          </a:prstGeom>
        </p:spPr>
        <p:txBody>
          <a:bodyPr/>
          <a:lstStyle>
            <a:lvl1pPr marL="0" indent="0">
              <a:buNone/>
              <a:defRPr sz="1600"/>
            </a:lvl1pPr>
          </a:lstStyle>
          <a:p>
            <a:pPr lvl="0"/>
            <a:endParaRPr lang="en-US" noProof="0" dirty="0"/>
          </a:p>
        </p:txBody>
      </p:sp>
      <p:sp>
        <p:nvSpPr>
          <p:cNvPr id="8" name="Slide Number Placeholder 2"/>
          <p:cNvSpPr>
            <a:spLocks noGrp="1"/>
          </p:cNvSpPr>
          <p:nvPr>
            <p:ph type="sldNum" sz="quarter" idx="13"/>
          </p:nvPr>
        </p:nvSpPr>
        <p:spPr/>
        <p:txBody>
          <a:bodyPr/>
          <a:lstStyle>
            <a:lvl1pPr>
              <a:defRPr/>
            </a:lvl1pPr>
          </a:lstStyle>
          <a:p>
            <a:pPr>
              <a:defRPr/>
            </a:pPr>
            <a:fld id="{6E70C5E3-662E-46A6-A9D4-50485B1FBAD6}"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cxnSp>
        <p:nvCxnSpPr>
          <p:cNvPr id="9" name="Straight Connector 8"/>
          <p:cNvCxnSpPr/>
          <p:nvPr userDrawn="1"/>
        </p:nvCxnSpPr>
        <p:spPr>
          <a:xfrm>
            <a:off x="4572000" y="990600"/>
            <a:ext cx="0" cy="53340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7261903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 Classic">
    <p:spTree>
      <p:nvGrpSpPr>
        <p:cNvPr id="1" name=""/>
        <p:cNvGrpSpPr/>
        <p:nvPr/>
      </p:nvGrpSpPr>
      <p:grpSpPr>
        <a:xfrm>
          <a:off x="0" y="0"/>
          <a:ext cx="0" cy="0"/>
          <a:chOff x="0" y="0"/>
          <a:chExt cx="0" cy="0"/>
        </a:xfrm>
      </p:grpSpPr>
      <p:sp>
        <p:nvSpPr>
          <p:cNvPr id="3" name="TextBox 9"/>
          <p:cNvSpPr txBox="1"/>
          <p:nvPr userDrawn="1"/>
        </p:nvSpPr>
        <p:spPr>
          <a:xfrm>
            <a:off x="7726680" y="6400800"/>
            <a:ext cx="1066800" cy="457200"/>
          </a:xfrm>
          <a:prstGeom prst="rect">
            <a:avLst/>
          </a:prstGeom>
          <a:noFill/>
        </p:spPr>
        <p:txBody>
          <a:bodyPr wrap="none" anchor="ctr"/>
          <a:lstStyle/>
          <a:p>
            <a:pPr algn="r" fontAlgn="auto">
              <a:spcBef>
                <a:spcPts val="0"/>
              </a:spcBef>
              <a:spcAft>
                <a:spcPts val="0"/>
              </a:spcAft>
              <a:defRPr/>
            </a:pPr>
            <a:r>
              <a:rPr lang="en-US" sz="1200" b="1" dirty="0">
                <a:solidFill>
                  <a:schemeClr val="bg1"/>
                </a:solidFill>
                <a:effectLst>
                  <a:outerShdw blurRad="50800" dist="38100" algn="l" rotWithShape="0">
                    <a:schemeClr val="accent5">
                      <a:alpha val="80000"/>
                    </a:schemeClr>
                  </a:outerShdw>
                </a:effectLst>
                <a:latin typeface="Arial" pitchFamily="34" charset="0"/>
                <a:cs typeface="Arial" pitchFamily="34" charset="0"/>
              </a:rPr>
              <a:t>Figure</a:t>
            </a:r>
          </a:p>
        </p:txBody>
      </p:sp>
      <p:sp>
        <p:nvSpPr>
          <p:cNvPr id="5" name="Footer Placeholder 16"/>
          <p:cNvSpPr txBox="1">
            <a:spLocks/>
          </p:cNvSpPr>
          <p:nvPr userDrawn="1"/>
        </p:nvSpPr>
        <p:spPr>
          <a:xfrm>
            <a:off x="0" y="6400800"/>
            <a:ext cx="6324600" cy="457200"/>
          </a:xfrm>
          <a:prstGeom prst="rect">
            <a:avLst/>
          </a:prstGeom>
        </p:spPr>
        <p:txBody>
          <a:bodyPr wrap="none" lIns="18288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GBA Strategies</a:t>
            </a:r>
            <a:r>
              <a:rPr lang="en-US" b="1" baseline="0" dirty="0" smtClean="0">
                <a:ln w="1270">
                  <a:noFill/>
                </a:ln>
                <a:solidFill>
                  <a:schemeClr val="bg1"/>
                </a:solidFill>
                <a:effectLst>
                  <a:outerShdw blurRad="50800" dist="38100" algn="l" rotWithShape="0">
                    <a:schemeClr val="accent5">
                      <a:alpha val="40000"/>
                    </a:schemeClr>
                  </a:outerShdw>
                </a:effectLst>
                <a:cs typeface="Arial" pitchFamily="34" charset="0"/>
              </a:rPr>
              <a:t> – </a:t>
            </a: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Presentation Title</a:t>
            </a:r>
            <a:endParaRPr lang="en-US" b="1" dirty="0">
              <a:ln w="1270">
                <a:noFill/>
              </a:ln>
              <a:solidFill>
                <a:schemeClr val="bg1"/>
              </a:solidFill>
              <a:effectLst>
                <a:outerShdw blurRad="50800" dist="38100" algn="l" rotWithShape="0">
                  <a:schemeClr val="accent5">
                    <a:alpha val="40000"/>
                  </a:schemeClr>
                </a:outerShdw>
              </a:effectLst>
              <a:cs typeface="Arial" pitchFamily="34" charset="0"/>
            </a:endParaRPr>
          </a:p>
        </p:txBody>
      </p:sp>
      <p:sp>
        <p:nvSpPr>
          <p:cNvPr id="4" name="Text Placeholder 3"/>
          <p:cNvSpPr>
            <a:spLocks noGrp="1"/>
          </p:cNvSpPr>
          <p:nvPr>
            <p:ph type="body" sz="quarter" idx="10"/>
          </p:nvPr>
        </p:nvSpPr>
        <p:spPr>
          <a:xfrm>
            <a:off x="685800" y="2743200"/>
            <a:ext cx="7772400" cy="685800"/>
          </a:xfrm>
          <a:prstGeom prst="rect">
            <a:avLst/>
          </a:prstGeom>
        </p:spPr>
        <p:txBody>
          <a:bodyPr lIns="0" rIns="0" anchor="t" anchorCtr="1"/>
          <a:lstStyle>
            <a:lvl1pPr marL="0" indent="0" algn="ctr">
              <a:spcBef>
                <a:spcPts val="0"/>
              </a:spcBef>
              <a:buNone/>
              <a:defRPr sz="3600" b="1" i="0" baseline="0">
                <a:solidFill>
                  <a:schemeClr val="tx1"/>
                </a:solidFill>
                <a:effectLst>
                  <a:outerShdw blurRad="50800" dist="38100" algn="l" rotWithShape="0">
                    <a:prstClr val="black">
                      <a:alpha val="40000"/>
                    </a:prstClr>
                  </a:outerShdw>
                </a:effectLst>
                <a:latin typeface="+mj-lt"/>
              </a:defRPr>
            </a:lvl1pPr>
          </a:lstStyle>
          <a:p>
            <a:pPr lvl="0"/>
            <a:endParaRPr lang="en-US" dirty="0" smtClean="0"/>
          </a:p>
        </p:txBody>
      </p:sp>
      <p:sp>
        <p:nvSpPr>
          <p:cNvPr id="7" name="Slide Number Placeholder 2"/>
          <p:cNvSpPr>
            <a:spLocks noGrp="1"/>
          </p:cNvSpPr>
          <p:nvPr>
            <p:ph type="sldNum" sz="quarter" idx="11"/>
          </p:nvPr>
        </p:nvSpPr>
        <p:spPr>
          <a:xfrm>
            <a:off x="8610600" y="6400800"/>
            <a:ext cx="533400" cy="457200"/>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bg1"/>
                </a:solidFill>
                <a:effectLst>
                  <a:outerShdw blurRad="50800" dist="38100" algn="l" rotWithShape="0">
                    <a:schemeClr val="accent5">
                      <a:alpha val="80000"/>
                    </a:schemeClr>
                  </a:outerShdw>
                </a:effectLst>
                <a:latin typeface="+mn-lt"/>
              </a:defRPr>
            </a:lvl1pPr>
          </a:lstStyle>
          <a:p>
            <a:pPr>
              <a:defRPr/>
            </a:pPr>
            <a:fld id="{B27A53B7-C3C8-4E22-8B19-DCD9821AE85F}" type="slidenum">
              <a:rPr lang="en-US"/>
              <a:pPr>
                <a:defRPr/>
              </a:pPr>
              <a:t>‹#›</a:t>
            </a:fld>
            <a:endParaRPr lang="en-US" dirty="0"/>
          </a:p>
        </p:txBody>
      </p:sp>
    </p:spTree>
    <p:extLst>
      <p:ext uri="{BB962C8B-B14F-4D97-AF65-F5344CB8AC3E}">
        <p14:creationId xmlns:p14="http://schemas.microsoft.com/office/powerpoint/2010/main" xmlns="" val="111212238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ouble Chart + 2 Questio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676400"/>
            <a:ext cx="4419600" cy="46482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2"/>
          </p:nvPr>
        </p:nvSpPr>
        <p:spPr>
          <a:xfrm>
            <a:off x="76200" y="990600"/>
            <a:ext cx="4419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7" name="Chart Placeholder 4"/>
          <p:cNvSpPr>
            <a:spLocks noGrp="1"/>
          </p:cNvSpPr>
          <p:nvPr>
            <p:ph type="chart" sz="quarter" idx="13"/>
          </p:nvPr>
        </p:nvSpPr>
        <p:spPr>
          <a:xfrm>
            <a:off x="4648200" y="1676400"/>
            <a:ext cx="4419600" cy="46482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4648200" y="990600"/>
            <a:ext cx="4419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10" name="Slide Number Placeholder 2"/>
          <p:cNvSpPr>
            <a:spLocks noGrp="1"/>
          </p:cNvSpPr>
          <p:nvPr>
            <p:ph type="sldNum" sz="quarter" idx="15"/>
          </p:nvPr>
        </p:nvSpPr>
        <p:spPr/>
        <p:txBody>
          <a:bodyPr/>
          <a:lstStyle>
            <a:lvl1pPr>
              <a:defRPr/>
            </a:lvl1pPr>
          </a:lstStyle>
          <a:p>
            <a:pPr>
              <a:defRPr/>
            </a:pPr>
            <a:fld id="{CA552C8D-060C-4E5D-8049-4C39906A8F8B}"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cxnSp>
        <p:nvCxnSpPr>
          <p:cNvPr id="11" name="Straight Connector 10"/>
          <p:cNvCxnSpPr/>
          <p:nvPr userDrawn="1"/>
        </p:nvCxnSpPr>
        <p:spPr>
          <a:xfrm>
            <a:off x="4572000" y="990600"/>
            <a:ext cx="0" cy="53340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33794298"/>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riple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2895600" cy="49530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10" name="Chart Placeholder 4"/>
          <p:cNvSpPr>
            <a:spLocks noGrp="1"/>
          </p:cNvSpPr>
          <p:nvPr>
            <p:ph type="chart" sz="quarter" idx="15"/>
          </p:nvPr>
        </p:nvSpPr>
        <p:spPr>
          <a:xfrm>
            <a:off x="3124200" y="1371600"/>
            <a:ext cx="2895600" cy="4953000"/>
          </a:xfrm>
          <a:prstGeom prst="rect">
            <a:avLst/>
          </a:prstGeom>
        </p:spPr>
        <p:txBody>
          <a:bodyPr/>
          <a:lstStyle>
            <a:lvl1pPr marL="0" indent="0">
              <a:buNone/>
              <a:defRPr sz="1600"/>
            </a:lvl1pPr>
          </a:lstStyle>
          <a:p>
            <a:pPr lvl="0"/>
            <a:endParaRPr lang="en-US" noProof="0" dirty="0"/>
          </a:p>
        </p:txBody>
      </p:sp>
      <p:sp>
        <p:nvSpPr>
          <p:cNvPr id="11" name="Chart Placeholder 4"/>
          <p:cNvSpPr>
            <a:spLocks noGrp="1"/>
          </p:cNvSpPr>
          <p:nvPr>
            <p:ph type="chart" sz="quarter" idx="16"/>
          </p:nvPr>
        </p:nvSpPr>
        <p:spPr>
          <a:xfrm>
            <a:off x="6172200" y="1371600"/>
            <a:ext cx="2895600" cy="4953000"/>
          </a:xfrm>
          <a:prstGeom prst="rect">
            <a:avLst/>
          </a:prstGeom>
        </p:spPr>
        <p:txBody>
          <a:bodyPr/>
          <a:lstStyle>
            <a:lvl1pPr marL="0" indent="0">
              <a:buNone/>
              <a:defRPr sz="1600"/>
            </a:lvl1pPr>
          </a:lstStyle>
          <a:p>
            <a:pPr lvl="0"/>
            <a:endParaRPr lang="en-US" noProof="0" dirty="0"/>
          </a:p>
        </p:txBody>
      </p:sp>
      <p:sp>
        <p:nvSpPr>
          <p:cNvPr id="7" name="Slide Number Placeholder 2"/>
          <p:cNvSpPr>
            <a:spLocks noGrp="1"/>
          </p:cNvSpPr>
          <p:nvPr>
            <p:ph type="sldNum" sz="quarter" idx="17"/>
          </p:nvPr>
        </p:nvSpPr>
        <p:spPr/>
        <p:txBody>
          <a:bodyPr/>
          <a:lstStyle>
            <a:lvl1pPr>
              <a:defRPr/>
            </a:lvl1pPr>
          </a:lstStyle>
          <a:p>
            <a:pPr>
              <a:defRPr/>
            </a:pPr>
            <a:fld id="{A1D26576-60EF-436B-ABA1-4A977F5778EA}"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425587582"/>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hart with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 name="Chart Placeholder 4"/>
          <p:cNvSpPr>
            <a:spLocks noGrp="1"/>
          </p:cNvSpPr>
          <p:nvPr>
            <p:ph type="chart" sz="quarter" idx="13"/>
          </p:nvPr>
        </p:nvSpPr>
        <p:spPr>
          <a:xfrm>
            <a:off x="4648200" y="990600"/>
            <a:ext cx="4419600" cy="53340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5"/>
          </p:nvPr>
        </p:nvSpPr>
        <p:spPr>
          <a:xfrm>
            <a:off x="76200" y="990600"/>
            <a:ext cx="4419600" cy="5334000"/>
          </a:xfrm>
          <a:prstGeom prst="rect">
            <a:avLst/>
          </a:prstGeom>
        </p:spPr>
        <p:txBody>
          <a:bodyPr tIns="228600"/>
          <a:lstStyle>
            <a:lvl1pPr>
              <a:defRPr sz="1600"/>
            </a:lvl1pPr>
            <a:lvl2pPr>
              <a:defRPr sz="1800"/>
            </a:lvl2pPr>
            <a:lvl3pPr>
              <a:defRPr sz="1600"/>
            </a:lvl3pPr>
          </a:lstStyle>
          <a:p>
            <a:pPr lvl="0"/>
            <a:endParaRPr lang="en-US" dirty="0" smtClean="0"/>
          </a:p>
        </p:txBody>
      </p:sp>
      <p:sp>
        <p:nvSpPr>
          <p:cNvPr id="9" name="Slide Number Placeholder 2"/>
          <p:cNvSpPr>
            <a:spLocks noGrp="1"/>
          </p:cNvSpPr>
          <p:nvPr>
            <p:ph type="sldNum" sz="quarter" idx="16"/>
          </p:nvPr>
        </p:nvSpPr>
        <p:spPr/>
        <p:txBody>
          <a:bodyPr/>
          <a:lstStyle>
            <a:lvl1pPr>
              <a:defRPr/>
            </a:lvl1pPr>
          </a:lstStyle>
          <a:p>
            <a:pPr>
              <a:defRPr/>
            </a:pPr>
            <a:fld id="{598D4066-0BD0-479F-AEE6-4895A5F0A301}"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204677510"/>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hart with Tex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7" name="Chart Placeholder 4"/>
          <p:cNvSpPr>
            <a:spLocks noGrp="1"/>
          </p:cNvSpPr>
          <p:nvPr>
            <p:ph type="chart" sz="quarter" idx="13"/>
          </p:nvPr>
        </p:nvSpPr>
        <p:spPr>
          <a:xfrm>
            <a:off x="4648200" y="1371600"/>
            <a:ext cx="4419600" cy="4953000"/>
          </a:xfrm>
          <a:prstGeom prst="rect">
            <a:avLst/>
          </a:prstGeom>
        </p:spPr>
        <p:txBody>
          <a:bodyPr/>
          <a:lstStyle>
            <a:lvl1pPr marL="0" indent="0">
              <a:buNone/>
              <a:defRPr sz="1600"/>
            </a:lvl1pPr>
          </a:lstStyle>
          <a:p>
            <a:pPr lvl="0"/>
            <a:endParaRPr lang="en-US" noProof="0" dirty="0"/>
          </a:p>
        </p:txBody>
      </p:sp>
      <p:sp>
        <p:nvSpPr>
          <p:cNvPr id="8" name="Text Placeholder 5"/>
          <p:cNvSpPr>
            <a:spLocks noGrp="1"/>
          </p:cNvSpPr>
          <p:nvPr>
            <p:ph type="body" sz="quarter" idx="14"/>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6" name="Text Placeholder 5"/>
          <p:cNvSpPr>
            <a:spLocks noGrp="1"/>
          </p:cNvSpPr>
          <p:nvPr>
            <p:ph type="body" sz="quarter" idx="15"/>
          </p:nvPr>
        </p:nvSpPr>
        <p:spPr>
          <a:xfrm>
            <a:off x="76200" y="1371600"/>
            <a:ext cx="4419600" cy="4953000"/>
          </a:xfrm>
          <a:prstGeom prst="rect">
            <a:avLst/>
          </a:prstGeom>
        </p:spPr>
        <p:txBody>
          <a:bodyPr tIns="228600"/>
          <a:lstStyle>
            <a:lvl1pPr>
              <a:defRPr sz="1600"/>
            </a:lvl1pPr>
            <a:lvl2pPr>
              <a:defRPr sz="1800"/>
            </a:lvl2pPr>
            <a:lvl3pPr>
              <a:defRPr sz="1600"/>
            </a:lvl3pPr>
          </a:lstStyle>
          <a:p>
            <a:pPr lvl="0"/>
            <a:endParaRPr lang="en-US" dirty="0" smtClean="0"/>
          </a:p>
        </p:txBody>
      </p:sp>
      <p:sp>
        <p:nvSpPr>
          <p:cNvPr id="9" name="Slide Number Placeholder 2"/>
          <p:cNvSpPr>
            <a:spLocks noGrp="1"/>
          </p:cNvSpPr>
          <p:nvPr>
            <p:ph type="sldNum" sz="quarter" idx="16"/>
          </p:nvPr>
        </p:nvSpPr>
        <p:spPr/>
        <p:txBody>
          <a:bodyPr/>
          <a:lstStyle>
            <a:lvl1pPr>
              <a:defRPr/>
            </a:lvl1pPr>
          </a:lstStyle>
          <a:p>
            <a:pPr>
              <a:defRPr/>
            </a:pPr>
            <a:fld id="{598D4066-0BD0-479F-AEE6-4895A5F0A301}"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4278090009"/>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6" name="Table Placeholder 5"/>
          <p:cNvSpPr>
            <a:spLocks noGrp="1"/>
          </p:cNvSpPr>
          <p:nvPr>
            <p:ph type="tbl" sz="quarter" idx="11"/>
          </p:nvPr>
        </p:nvSpPr>
        <p:spPr>
          <a:xfrm>
            <a:off x="76200" y="990600"/>
            <a:ext cx="8991600" cy="5334000"/>
          </a:xfrm>
          <a:prstGeom prst="rect">
            <a:avLst/>
          </a:prstGeom>
        </p:spPr>
        <p:txBody>
          <a:bodyPr/>
          <a:lstStyle>
            <a:lvl1pPr marL="0" indent="0">
              <a:buNone/>
              <a:defRPr sz="1600"/>
            </a:lvl1pPr>
          </a:lstStyle>
          <a:p>
            <a:pPr lvl="0"/>
            <a:endParaRPr lang="en-US" noProof="0" dirty="0"/>
          </a:p>
        </p:txBody>
      </p:sp>
      <p:sp>
        <p:nvSpPr>
          <p:cNvPr id="4" name="Slide Number Placeholder 2"/>
          <p:cNvSpPr>
            <a:spLocks noGrp="1"/>
          </p:cNvSpPr>
          <p:nvPr>
            <p:ph type="sldNum" sz="quarter" idx="12"/>
          </p:nvPr>
        </p:nvSpPr>
        <p:spPr/>
        <p:txBody>
          <a:bodyPr/>
          <a:lstStyle>
            <a:lvl1pPr>
              <a:defRPr/>
            </a:lvl1pPr>
          </a:lstStyle>
          <a:p>
            <a:pPr>
              <a:defRPr/>
            </a:pPr>
            <a:fld id="{29C6B33E-063E-485C-90E2-F7E38E7E8E6C}"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3495956088"/>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6" name="Text Placeholder 5"/>
          <p:cNvSpPr>
            <a:spLocks noGrp="1"/>
          </p:cNvSpPr>
          <p:nvPr>
            <p:ph type="body" sz="quarter" idx="12"/>
          </p:nvPr>
        </p:nvSpPr>
        <p:spPr>
          <a:xfrm>
            <a:off x="76200" y="990600"/>
            <a:ext cx="8991600" cy="563880"/>
          </a:xfrm>
          <a:prstGeom prst="rect">
            <a:avLst/>
          </a:prstGeom>
        </p:spPr>
        <p:txBody>
          <a:bodyPr lIns="91440" rIns="91440" anchor="t" anchorCtr="0"/>
          <a:lstStyle>
            <a:lvl1pPr marL="0" indent="0">
              <a:buNone/>
              <a:defRPr sz="1600" b="1"/>
            </a:lvl1pPr>
          </a:lstStyle>
          <a:p>
            <a:pPr lvl="0"/>
            <a:endParaRPr lang="en-US" dirty="0" smtClean="0"/>
          </a:p>
        </p:txBody>
      </p:sp>
      <p:sp>
        <p:nvSpPr>
          <p:cNvPr id="7" name="Table Placeholder 6"/>
          <p:cNvSpPr>
            <a:spLocks noGrp="1"/>
          </p:cNvSpPr>
          <p:nvPr>
            <p:ph type="tbl" sz="quarter" idx="13"/>
          </p:nvPr>
        </p:nvSpPr>
        <p:spPr>
          <a:xfrm>
            <a:off x="76200" y="1645920"/>
            <a:ext cx="8991600" cy="4678680"/>
          </a:xfrm>
          <a:prstGeom prst="rect">
            <a:avLst/>
          </a:prstGeom>
        </p:spPr>
        <p:txBody>
          <a:bodyPr/>
          <a:lstStyle>
            <a:lvl1pPr marL="0" indent="0">
              <a:buNone/>
              <a:defRPr sz="1600"/>
            </a:lvl1pPr>
          </a:lstStyle>
          <a:p>
            <a:pPr lvl="0"/>
            <a:endParaRPr lang="en-US" noProof="0" dirty="0"/>
          </a:p>
        </p:txBody>
      </p:sp>
      <p:sp>
        <p:nvSpPr>
          <p:cNvPr id="5" name="Slide Number Placeholder 2"/>
          <p:cNvSpPr>
            <a:spLocks noGrp="1"/>
          </p:cNvSpPr>
          <p:nvPr>
            <p:ph type="sldNum" sz="quarter" idx="14"/>
          </p:nvPr>
        </p:nvSpPr>
        <p:spPr/>
        <p:txBody>
          <a:bodyPr/>
          <a:lstStyle>
            <a:lvl1pPr>
              <a:defRPr/>
            </a:lvl1pPr>
          </a:lstStyle>
          <a:p>
            <a:pPr>
              <a:defRPr/>
            </a:pPr>
            <a:fld id="{59AF6EB4-8291-4BF6-BDAA-D1320C2131F6}"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3216394152"/>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op/Bottom Chart + Ques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1371600"/>
            <a:ext cx="8991600" cy="2362200"/>
          </a:xfrm>
          <a:prstGeom prst="rect">
            <a:avLst/>
          </a:prstGeom>
        </p:spPr>
        <p:txBody>
          <a:bodyPr/>
          <a:lstStyle>
            <a:lvl1pPr marL="0" indent="0">
              <a:buNone/>
              <a:defRPr sz="1600"/>
            </a:lvl1pPr>
          </a:lstStyle>
          <a:p>
            <a:pPr lvl="0"/>
            <a:endParaRPr lang="en-US" noProof="0" dirty="0"/>
          </a:p>
        </p:txBody>
      </p:sp>
      <p:sp>
        <p:nvSpPr>
          <p:cNvPr id="6" name="Text Placeholder 5"/>
          <p:cNvSpPr>
            <a:spLocks noGrp="1"/>
          </p:cNvSpPr>
          <p:nvPr>
            <p:ph type="body" sz="quarter" idx="12"/>
          </p:nvPr>
        </p:nvSpPr>
        <p:spPr>
          <a:xfrm>
            <a:off x="76200" y="990600"/>
            <a:ext cx="8991600" cy="304800"/>
          </a:xfrm>
          <a:prstGeom prst="rect">
            <a:avLst/>
          </a:prstGeom>
        </p:spPr>
        <p:txBody>
          <a:bodyPr lIns="91440" rIns="91440" anchor="t" anchorCtr="0"/>
          <a:lstStyle>
            <a:lvl1pPr marL="0" indent="0">
              <a:buNone/>
              <a:defRPr sz="1600" b="1"/>
            </a:lvl1pPr>
          </a:lstStyle>
          <a:p>
            <a:pPr lvl="0"/>
            <a:endParaRPr lang="en-US" dirty="0" smtClean="0"/>
          </a:p>
        </p:txBody>
      </p:sp>
      <p:sp>
        <p:nvSpPr>
          <p:cNvPr id="7" name="Chart Placeholder 4"/>
          <p:cNvSpPr>
            <a:spLocks noGrp="1"/>
          </p:cNvSpPr>
          <p:nvPr>
            <p:ph type="chart" sz="quarter" idx="13"/>
          </p:nvPr>
        </p:nvSpPr>
        <p:spPr>
          <a:xfrm>
            <a:off x="76200" y="3962400"/>
            <a:ext cx="8991600" cy="2362200"/>
          </a:xfrm>
          <a:prstGeom prst="rect">
            <a:avLst/>
          </a:prstGeom>
        </p:spPr>
        <p:txBody>
          <a:bodyPr/>
          <a:lstStyle>
            <a:lvl1pPr marL="0" indent="0">
              <a:buNone/>
              <a:defRPr sz="1600"/>
            </a:lvl1pPr>
          </a:lstStyle>
          <a:p>
            <a:pPr lvl="0"/>
            <a:endParaRPr lang="en-US" noProof="0" dirty="0"/>
          </a:p>
        </p:txBody>
      </p:sp>
      <p:sp>
        <p:nvSpPr>
          <p:cNvPr id="9" name="Slide Number Placeholder 2"/>
          <p:cNvSpPr>
            <a:spLocks noGrp="1"/>
          </p:cNvSpPr>
          <p:nvPr>
            <p:ph type="sldNum" sz="quarter" idx="14"/>
          </p:nvPr>
        </p:nvSpPr>
        <p:spPr/>
        <p:txBody>
          <a:bodyPr/>
          <a:lstStyle>
            <a:lvl1pPr>
              <a:defRPr/>
            </a:lvl1pPr>
          </a:lstStyle>
          <a:p>
            <a:pPr>
              <a:defRPr/>
            </a:pPr>
            <a:fld id="{E0B02DE8-7990-437B-B3D0-0CD90328275C}"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cxnSp>
        <p:nvCxnSpPr>
          <p:cNvPr id="10" name="Straight Connector 9"/>
          <p:cNvCxnSpPr/>
          <p:nvPr userDrawn="1"/>
        </p:nvCxnSpPr>
        <p:spPr>
          <a:xfrm>
            <a:off x="76200" y="3886200"/>
            <a:ext cx="8991600" cy="0"/>
          </a:xfrm>
          <a:prstGeom prst="line">
            <a:avLst/>
          </a:prstGeom>
          <a:ln w="25400">
            <a:gradFill flip="none" rotWithShape="1">
              <a:gsLst>
                <a:gs pos="33000">
                  <a:srgbClr val="BDBDBD"/>
                </a:gs>
                <a:gs pos="100000">
                  <a:schemeClr val="tx2"/>
                </a:gs>
                <a:gs pos="0">
                  <a:schemeClr val="tx2">
                    <a:lumMod val="20000"/>
                    <a:lumOff val="80000"/>
                  </a:schemeClr>
                </a:gs>
              </a:gsLst>
              <a:lin ang="0" scaled="1"/>
              <a:tileRect/>
            </a:gra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8549221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op/Bottom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hart Placeholder 4"/>
          <p:cNvSpPr>
            <a:spLocks noGrp="1"/>
          </p:cNvSpPr>
          <p:nvPr>
            <p:ph type="chart" sz="quarter" idx="11"/>
          </p:nvPr>
        </p:nvSpPr>
        <p:spPr>
          <a:xfrm>
            <a:off x="76200" y="990600"/>
            <a:ext cx="8991600" cy="2590800"/>
          </a:xfrm>
          <a:prstGeom prst="rect">
            <a:avLst/>
          </a:prstGeom>
        </p:spPr>
        <p:txBody>
          <a:bodyPr/>
          <a:lstStyle>
            <a:lvl1pPr marL="0" indent="0">
              <a:buNone/>
              <a:defRPr sz="1600"/>
            </a:lvl1pPr>
          </a:lstStyle>
          <a:p>
            <a:pPr lvl="0"/>
            <a:endParaRPr lang="en-US" noProof="0" dirty="0"/>
          </a:p>
        </p:txBody>
      </p:sp>
      <p:sp>
        <p:nvSpPr>
          <p:cNvPr id="7" name="Chart Placeholder 4"/>
          <p:cNvSpPr>
            <a:spLocks noGrp="1"/>
          </p:cNvSpPr>
          <p:nvPr>
            <p:ph type="chart" sz="quarter" idx="13"/>
          </p:nvPr>
        </p:nvSpPr>
        <p:spPr>
          <a:xfrm>
            <a:off x="76200" y="3733800"/>
            <a:ext cx="8991600" cy="2590800"/>
          </a:xfrm>
          <a:prstGeom prst="rect">
            <a:avLst/>
          </a:prstGeom>
        </p:spPr>
        <p:txBody>
          <a:bodyPr/>
          <a:lstStyle>
            <a:lvl1pPr marL="0" indent="0">
              <a:buNone/>
              <a:defRPr sz="1600"/>
            </a:lvl1pPr>
          </a:lstStyle>
          <a:p>
            <a:pPr lvl="0"/>
            <a:endParaRPr lang="en-US" noProof="0" dirty="0"/>
          </a:p>
        </p:txBody>
      </p:sp>
      <p:sp>
        <p:nvSpPr>
          <p:cNvPr id="8" name="Slide Number Placeholder 2"/>
          <p:cNvSpPr>
            <a:spLocks noGrp="1"/>
          </p:cNvSpPr>
          <p:nvPr>
            <p:ph type="sldNum" sz="quarter" idx="14"/>
          </p:nvPr>
        </p:nvSpPr>
        <p:spPr/>
        <p:txBody>
          <a:bodyPr/>
          <a:lstStyle>
            <a:lvl1pPr>
              <a:defRPr/>
            </a:lvl1pPr>
          </a:lstStyle>
          <a:p>
            <a:pPr>
              <a:defRPr/>
            </a:pPr>
            <a:fld id="{F373F93A-FC9B-4CF6-ADD0-CCC8BE95086E}"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cxnSp>
        <p:nvCxnSpPr>
          <p:cNvPr id="9" name="Straight Connector 8"/>
          <p:cNvCxnSpPr/>
          <p:nvPr userDrawn="1"/>
        </p:nvCxnSpPr>
        <p:spPr>
          <a:xfrm>
            <a:off x="76200" y="3657600"/>
            <a:ext cx="8991600" cy="0"/>
          </a:xfrm>
          <a:prstGeom prst="line">
            <a:avLst/>
          </a:prstGeom>
          <a:ln w="25400">
            <a:gradFill flip="none" rotWithShape="1">
              <a:gsLst>
                <a:gs pos="33000">
                  <a:srgbClr val="BDBDBD"/>
                </a:gs>
                <a:gs pos="100000">
                  <a:schemeClr val="tx2"/>
                </a:gs>
                <a:gs pos="0">
                  <a:schemeClr val="tx2">
                    <a:lumMod val="20000"/>
                    <a:lumOff val="80000"/>
                  </a:schemeClr>
                </a:gs>
              </a:gsLst>
              <a:lin ang="0" scaled="1"/>
              <a:tileRect/>
            </a:gra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977131354"/>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tatement Pair Chart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8" name="Text Placeholder 5"/>
          <p:cNvSpPr>
            <a:spLocks noGrp="1"/>
          </p:cNvSpPr>
          <p:nvPr>
            <p:ph type="body" sz="quarter" idx="14"/>
          </p:nvPr>
        </p:nvSpPr>
        <p:spPr>
          <a:xfrm>
            <a:off x="76200" y="990600"/>
            <a:ext cx="8991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6" name="Text Placeholder 5"/>
          <p:cNvSpPr>
            <a:spLocks noGrp="1"/>
          </p:cNvSpPr>
          <p:nvPr>
            <p:ph type="body" sz="quarter" idx="15"/>
          </p:nvPr>
        </p:nvSpPr>
        <p:spPr>
          <a:xfrm>
            <a:off x="76200" y="1676400"/>
            <a:ext cx="2362200" cy="4648200"/>
          </a:xfrm>
          <a:prstGeom prst="rect">
            <a:avLst/>
          </a:prstGeom>
        </p:spPr>
        <p:txBody>
          <a:bodyPr anchor="ctr" anchorCtr="0"/>
          <a:lstStyle>
            <a:lvl1pPr marL="0" indent="0" algn="l">
              <a:buNone/>
              <a:defRPr sz="1600"/>
            </a:lvl1pPr>
            <a:lvl2pPr>
              <a:defRPr sz="1800"/>
            </a:lvl2pPr>
            <a:lvl3pPr>
              <a:defRPr sz="1600"/>
            </a:lvl3pPr>
          </a:lstStyle>
          <a:p>
            <a:pPr lvl="0"/>
            <a:endParaRPr lang="en-US" dirty="0" smtClean="0"/>
          </a:p>
        </p:txBody>
      </p:sp>
      <p:sp>
        <p:nvSpPr>
          <p:cNvPr id="9" name="Text Placeholder 5"/>
          <p:cNvSpPr>
            <a:spLocks noGrp="1"/>
          </p:cNvSpPr>
          <p:nvPr>
            <p:ph type="body" sz="quarter" idx="16"/>
          </p:nvPr>
        </p:nvSpPr>
        <p:spPr>
          <a:xfrm>
            <a:off x="6705600" y="1676400"/>
            <a:ext cx="2362200" cy="4648200"/>
          </a:xfrm>
          <a:prstGeom prst="rect">
            <a:avLst/>
          </a:prstGeom>
        </p:spPr>
        <p:txBody>
          <a:bodyPr anchor="ctr" anchorCtr="0"/>
          <a:lstStyle>
            <a:lvl1pPr marL="0" indent="0" algn="r">
              <a:buNone/>
              <a:defRPr sz="1600"/>
            </a:lvl1pPr>
            <a:lvl2pPr>
              <a:defRPr sz="1800"/>
            </a:lvl2pPr>
            <a:lvl3pPr>
              <a:defRPr sz="1600"/>
            </a:lvl3pPr>
          </a:lstStyle>
          <a:p>
            <a:pPr lvl="0"/>
            <a:endParaRPr lang="en-US" dirty="0" smtClean="0"/>
          </a:p>
        </p:txBody>
      </p:sp>
      <p:sp>
        <p:nvSpPr>
          <p:cNvPr id="5" name="Chart Placeholder 4"/>
          <p:cNvSpPr>
            <a:spLocks noGrp="1"/>
          </p:cNvSpPr>
          <p:nvPr>
            <p:ph type="chart" sz="quarter" idx="17"/>
          </p:nvPr>
        </p:nvSpPr>
        <p:spPr>
          <a:xfrm>
            <a:off x="2514600" y="1676400"/>
            <a:ext cx="4114800" cy="4648200"/>
          </a:xfrm>
          <a:prstGeom prst="rect">
            <a:avLst/>
          </a:prstGeom>
        </p:spPr>
        <p:txBody>
          <a:bodyPr/>
          <a:lstStyle>
            <a:lvl1pPr marL="0" indent="0">
              <a:buNone/>
              <a:defRPr sz="1600"/>
            </a:lvl1pPr>
          </a:lstStyle>
          <a:p>
            <a:pPr lvl="0"/>
            <a:endParaRPr lang="en-US" noProof="0" dirty="0"/>
          </a:p>
        </p:txBody>
      </p:sp>
      <p:sp>
        <p:nvSpPr>
          <p:cNvPr id="7" name="Slide Number Placeholder 2"/>
          <p:cNvSpPr>
            <a:spLocks noGrp="1"/>
          </p:cNvSpPr>
          <p:nvPr>
            <p:ph type="sldNum" sz="quarter" idx="18"/>
          </p:nvPr>
        </p:nvSpPr>
        <p:spPr/>
        <p:txBody>
          <a:bodyPr/>
          <a:lstStyle>
            <a:lvl1pPr>
              <a:defRPr/>
            </a:lvl1pPr>
          </a:lstStyle>
          <a:p>
            <a:pPr>
              <a:defRPr/>
            </a:pPr>
            <a:fld id="{2DBDB99D-3AA9-4A09-86C2-1123EDA02069}"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Tree>
    <p:extLst>
      <p:ext uri="{BB962C8B-B14F-4D97-AF65-F5344CB8AC3E}">
        <p14:creationId xmlns:p14="http://schemas.microsoft.com/office/powerpoint/2010/main" xmlns="" val="242169330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tatement Pair Chart (Butterfly Ba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8" name="Text Placeholder 5"/>
          <p:cNvSpPr>
            <a:spLocks noGrp="1"/>
          </p:cNvSpPr>
          <p:nvPr>
            <p:ph type="body" sz="quarter" idx="14"/>
          </p:nvPr>
        </p:nvSpPr>
        <p:spPr>
          <a:xfrm>
            <a:off x="76200" y="990600"/>
            <a:ext cx="8991600" cy="609600"/>
          </a:xfrm>
          <a:prstGeom prst="rect">
            <a:avLst/>
          </a:prstGeom>
        </p:spPr>
        <p:txBody>
          <a:bodyPr lIns="91440" rIns="91440" anchor="t" anchorCtr="0"/>
          <a:lstStyle>
            <a:lvl1pPr marL="0" indent="0">
              <a:buNone/>
              <a:defRPr sz="1600" b="1"/>
            </a:lvl1pPr>
          </a:lstStyle>
          <a:p>
            <a:pPr lvl="0"/>
            <a:endParaRPr lang="en-US" dirty="0" smtClean="0"/>
          </a:p>
        </p:txBody>
      </p:sp>
      <p:sp>
        <p:nvSpPr>
          <p:cNvPr id="6" name="Text Placeholder 5"/>
          <p:cNvSpPr>
            <a:spLocks noGrp="1"/>
          </p:cNvSpPr>
          <p:nvPr>
            <p:ph type="body" sz="quarter" idx="15"/>
          </p:nvPr>
        </p:nvSpPr>
        <p:spPr>
          <a:xfrm>
            <a:off x="76200" y="1676400"/>
            <a:ext cx="4419600" cy="2362200"/>
          </a:xfrm>
          <a:prstGeom prst="rect">
            <a:avLst/>
          </a:prstGeom>
        </p:spPr>
        <p:txBody>
          <a:bodyPr/>
          <a:lstStyle>
            <a:lvl1pPr marL="0" indent="0" algn="ctr">
              <a:buNone/>
              <a:defRPr sz="1600"/>
            </a:lvl1pPr>
            <a:lvl2pPr>
              <a:defRPr sz="1800"/>
            </a:lvl2pPr>
            <a:lvl3pPr>
              <a:defRPr sz="1600"/>
            </a:lvl3pPr>
          </a:lstStyle>
          <a:p>
            <a:pPr lvl="0"/>
            <a:endParaRPr lang="en-US" dirty="0" smtClean="0"/>
          </a:p>
        </p:txBody>
      </p:sp>
      <p:sp>
        <p:nvSpPr>
          <p:cNvPr id="9" name="Text Placeholder 5"/>
          <p:cNvSpPr>
            <a:spLocks noGrp="1"/>
          </p:cNvSpPr>
          <p:nvPr>
            <p:ph type="body" sz="quarter" idx="16"/>
          </p:nvPr>
        </p:nvSpPr>
        <p:spPr>
          <a:xfrm>
            <a:off x="4648200" y="1676400"/>
            <a:ext cx="4419600" cy="2362200"/>
          </a:xfrm>
          <a:prstGeom prst="rect">
            <a:avLst/>
          </a:prstGeom>
        </p:spPr>
        <p:txBody>
          <a:bodyPr/>
          <a:lstStyle>
            <a:lvl1pPr marL="0" indent="0" algn="ctr">
              <a:buNone/>
              <a:defRPr sz="1600"/>
            </a:lvl1pPr>
            <a:lvl2pPr>
              <a:defRPr sz="1800"/>
            </a:lvl2pPr>
            <a:lvl3pPr>
              <a:defRPr sz="1600"/>
            </a:lvl3pPr>
          </a:lstStyle>
          <a:p>
            <a:pPr lvl="0"/>
            <a:endParaRPr lang="en-US" dirty="0" smtClean="0"/>
          </a:p>
        </p:txBody>
      </p:sp>
      <p:sp>
        <p:nvSpPr>
          <p:cNvPr id="5" name="Chart Placeholder 4"/>
          <p:cNvSpPr>
            <a:spLocks noGrp="1"/>
          </p:cNvSpPr>
          <p:nvPr>
            <p:ph type="chart" sz="quarter" idx="17"/>
          </p:nvPr>
        </p:nvSpPr>
        <p:spPr>
          <a:xfrm>
            <a:off x="76200" y="4114800"/>
            <a:ext cx="8991600" cy="2209800"/>
          </a:xfrm>
          <a:prstGeom prst="rect">
            <a:avLst/>
          </a:prstGeom>
        </p:spPr>
        <p:txBody>
          <a:bodyPr/>
          <a:lstStyle>
            <a:lvl1pPr marL="0" indent="0">
              <a:buNone/>
              <a:defRPr sz="1600"/>
            </a:lvl1pPr>
          </a:lstStyle>
          <a:p>
            <a:pPr lvl="0"/>
            <a:endParaRPr lang="en-US" noProof="0" dirty="0"/>
          </a:p>
        </p:txBody>
      </p:sp>
      <p:sp>
        <p:nvSpPr>
          <p:cNvPr id="10" name="Slide Number Placeholder 2"/>
          <p:cNvSpPr>
            <a:spLocks noGrp="1"/>
          </p:cNvSpPr>
          <p:nvPr>
            <p:ph type="sldNum" sz="quarter" idx="18"/>
          </p:nvPr>
        </p:nvSpPr>
        <p:spPr/>
        <p:txBody>
          <a:bodyPr/>
          <a:lstStyle>
            <a:lvl1pPr>
              <a:defRPr/>
            </a:lvl1pPr>
          </a:lstStyle>
          <a:p>
            <a:pPr>
              <a:defRPr/>
            </a:pPr>
            <a:fld id="{F51C9384-5F6E-4753-8937-DA8AB0E4C854}"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cxnSp>
        <p:nvCxnSpPr>
          <p:cNvPr id="11" name="Straight Connector 10"/>
          <p:cNvCxnSpPr/>
          <p:nvPr userDrawn="1"/>
        </p:nvCxnSpPr>
        <p:spPr>
          <a:xfrm>
            <a:off x="4572000" y="1676400"/>
            <a:ext cx="0" cy="2362200"/>
          </a:xfrm>
          <a:prstGeom prst="line">
            <a:avLst/>
          </a:prstGeom>
          <a:ln w="25400">
            <a:gradFill flip="none" rotWithShape="1">
              <a:gsLst>
                <a:gs pos="33000">
                  <a:srgbClr val="BDBDBD"/>
                </a:gs>
                <a:gs pos="100000">
                  <a:schemeClr val="tx2"/>
                </a:gs>
                <a:gs pos="0">
                  <a:schemeClr val="tx2">
                    <a:lumMod val="20000"/>
                    <a:lumOff val="80000"/>
                  </a:schemeClr>
                </a:gs>
              </a:gsLst>
              <a:lin ang="16200000" scaled="1"/>
              <a:tileRect/>
            </a:gradFill>
          </a:ln>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1127661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 Right">
    <p:spTree>
      <p:nvGrpSpPr>
        <p:cNvPr id="1" name=""/>
        <p:cNvGrpSpPr/>
        <p:nvPr/>
      </p:nvGrpSpPr>
      <p:grpSpPr>
        <a:xfrm>
          <a:off x="0" y="0"/>
          <a:ext cx="0" cy="0"/>
          <a:chOff x="0" y="0"/>
          <a:chExt cx="0" cy="0"/>
        </a:xfrm>
      </p:grpSpPr>
      <p:sp>
        <p:nvSpPr>
          <p:cNvPr id="3" name="TextBox 9"/>
          <p:cNvSpPr txBox="1"/>
          <p:nvPr userDrawn="1"/>
        </p:nvSpPr>
        <p:spPr>
          <a:xfrm>
            <a:off x="7726680" y="6400800"/>
            <a:ext cx="1066800" cy="457200"/>
          </a:xfrm>
          <a:prstGeom prst="rect">
            <a:avLst/>
          </a:prstGeom>
          <a:noFill/>
        </p:spPr>
        <p:txBody>
          <a:bodyPr wrap="none" anchor="ctr"/>
          <a:lstStyle/>
          <a:p>
            <a:pPr algn="r" fontAlgn="auto">
              <a:spcBef>
                <a:spcPts val="0"/>
              </a:spcBef>
              <a:spcAft>
                <a:spcPts val="0"/>
              </a:spcAft>
              <a:defRPr/>
            </a:pPr>
            <a:r>
              <a:rPr lang="en-US" sz="1200" b="1" dirty="0">
                <a:solidFill>
                  <a:schemeClr val="bg1"/>
                </a:solidFill>
                <a:effectLst>
                  <a:outerShdw blurRad="50800" dist="38100" algn="l" rotWithShape="0">
                    <a:schemeClr val="accent5">
                      <a:alpha val="80000"/>
                    </a:schemeClr>
                  </a:outerShdw>
                </a:effectLst>
                <a:latin typeface="Arial" pitchFamily="34" charset="0"/>
                <a:cs typeface="Arial" pitchFamily="34" charset="0"/>
              </a:rPr>
              <a:t>Figure</a:t>
            </a:r>
          </a:p>
        </p:txBody>
      </p:sp>
      <p:sp>
        <p:nvSpPr>
          <p:cNvPr id="5" name="Footer Placeholder 16"/>
          <p:cNvSpPr txBox="1">
            <a:spLocks/>
          </p:cNvSpPr>
          <p:nvPr userDrawn="1"/>
        </p:nvSpPr>
        <p:spPr>
          <a:xfrm>
            <a:off x="0" y="6400800"/>
            <a:ext cx="6324600" cy="457200"/>
          </a:xfrm>
          <a:prstGeom prst="rect">
            <a:avLst/>
          </a:prstGeom>
        </p:spPr>
        <p:txBody>
          <a:bodyPr wrap="none" lIns="18288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GBA Strategies</a:t>
            </a:r>
            <a:r>
              <a:rPr lang="en-US" b="1" baseline="0" dirty="0" smtClean="0">
                <a:ln w="1270">
                  <a:noFill/>
                </a:ln>
                <a:solidFill>
                  <a:schemeClr val="bg1"/>
                </a:solidFill>
                <a:effectLst>
                  <a:outerShdw blurRad="50800" dist="38100" algn="l" rotWithShape="0">
                    <a:schemeClr val="accent5">
                      <a:alpha val="40000"/>
                    </a:schemeClr>
                  </a:outerShdw>
                </a:effectLst>
                <a:cs typeface="Arial" pitchFamily="34" charset="0"/>
              </a:rPr>
              <a:t> – </a:t>
            </a: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Presentation Title</a:t>
            </a:r>
            <a:endParaRPr lang="en-US" b="1" dirty="0">
              <a:ln w="1270">
                <a:noFill/>
              </a:ln>
              <a:solidFill>
                <a:schemeClr val="bg1"/>
              </a:solidFill>
              <a:effectLst>
                <a:outerShdw blurRad="50800" dist="38100" algn="l" rotWithShape="0">
                  <a:schemeClr val="accent5">
                    <a:alpha val="40000"/>
                  </a:schemeClr>
                </a:outerShdw>
              </a:effectLst>
              <a:cs typeface="Arial" pitchFamily="34" charset="0"/>
            </a:endParaRPr>
          </a:p>
        </p:txBody>
      </p:sp>
      <p:sp>
        <p:nvSpPr>
          <p:cNvPr id="4" name="Text Placeholder 3"/>
          <p:cNvSpPr>
            <a:spLocks noGrp="1"/>
          </p:cNvSpPr>
          <p:nvPr>
            <p:ph type="body" sz="quarter" idx="10"/>
          </p:nvPr>
        </p:nvSpPr>
        <p:spPr>
          <a:xfrm>
            <a:off x="685800" y="2743200"/>
            <a:ext cx="7772400" cy="685800"/>
          </a:xfrm>
          <a:prstGeom prst="rect">
            <a:avLst/>
          </a:prstGeom>
        </p:spPr>
        <p:txBody>
          <a:bodyPr lIns="0" rIns="0" anchor="t" anchorCtr="0"/>
          <a:lstStyle>
            <a:lvl1pPr marL="0" indent="0" algn="l">
              <a:spcBef>
                <a:spcPts val="0"/>
              </a:spcBef>
              <a:buNone/>
              <a:defRPr sz="3600" b="1" i="0" baseline="0">
                <a:solidFill>
                  <a:schemeClr val="tx1"/>
                </a:solidFill>
                <a:effectLst>
                  <a:outerShdw blurRad="50800" dist="38100" algn="l" rotWithShape="0">
                    <a:prstClr val="black">
                      <a:alpha val="40000"/>
                    </a:prstClr>
                  </a:outerShdw>
                </a:effectLst>
                <a:latin typeface="+mj-lt"/>
              </a:defRPr>
            </a:lvl1pPr>
          </a:lstStyle>
          <a:p>
            <a:pPr lvl="0"/>
            <a:endParaRPr lang="en-US" dirty="0" smtClean="0"/>
          </a:p>
        </p:txBody>
      </p:sp>
      <p:sp>
        <p:nvSpPr>
          <p:cNvPr id="7" name="Slide Number Placeholder 2"/>
          <p:cNvSpPr>
            <a:spLocks noGrp="1"/>
          </p:cNvSpPr>
          <p:nvPr>
            <p:ph type="sldNum" sz="quarter" idx="11"/>
          </p:nvPr>
        </p:nvSpPr>
        <p:spPr>
          <a:xfrm>
            <a:off x="8610600" y="6400800"/>
            <a:ext cx="533400" cy="457200"/>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bg1"/>
                </a:solidFill>
                <a:effectLst>
                  <a:outerShdw blurRad="50800" dist="38100" algn="l" rotWithShape="0">
                    <a:schemeClr val="accent5">
                      <a:alpha val="80000"/>
                    </a:schemeClr>
                  </a:outerShdw>
                </a:effectLst>
                <a:latin typeface="+mn-lt"/>
              </a:defRPr>
            </a:lvl1pPr>
          </a:lstStyle>
          <a:p>
            <a:pPr>
              <a:defRPr/>
            </a:pPr>
            <a:fld id="{B27A53B7-C3C8-4E22-8B19-DCD9821AE85F}" type="slidenum">
              <a:rPr lang="en-US"/>
              <a:pPr>
                <a:defRPr/>
              </a:pPr>
              <a:t>‹#›</a:t>
            </a:fld>
            <a:endParaRPr lang="en-US" dirty="0"/>
          </a:p>
        </p:txBody>
      </p:sp>
    </p:spTree>
    <p:extLst>
      <p:ext uri="{BB962C8B-B14F-4D97-AF65-F5344CB8AC3E}">
        <p14:creationId xmlns:p14="http://schemas.microsoft.com/office/powerpoint/2010/main" xmlns="" val="2429690881"/>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Title - Normal">
    <p:spTree>
      <p:nvGrpSpPr>
        <p:cNvPr id="1" name=""/>
        <p:cNvGrpSpPr/>
        <p:nvPr/>
      </p:nvGrpSpPr>
      <p:grpSpPr>
        <a:xfrm>
          <a:off x="0" y="0"/>
          <a:ext cx="0" cy="0"/>
          <a:chOff x="0" y="0"/>
          <a:chExt cx="0" cy="0"/>
        </a:xfrm>
      </p:grpSpPr>
      <p:sp>
        <p:nvSpPr>
          <p:cNvPr id="23" name="Text Placeholder 3"/>
          <p:cNvSpPr>
            <a:spLocks noGrp="1"/>
          </p:cNvSpPr>
          <p:nvPr>
            <p:ph type="body" sz="quarter" idx="12"/>
          </p:nvPr>
        </p:nvSpPr>
        <p:spPr>
          <a:xfrm>
            <a:off x="685800" y="3048000"/>
            <a:ext cx="8221716" cy="609600"/>
          </a:xfrm>
          <a:prstGeom prst="rect">
            <a:avLst/>
          </a:prstGeom>
        </p:spPr>
        <p:txBody>
          <a:bodyPr lIns="0" tIns="45720" rIns="0" anchor="ctr" anchorCtr="0"/>
          <a:lstStyle>
            <a:lvl1pPr marL="0" indent="0" algn="l">
              <a:spcBef>
                <a:spcPts val="0"/>
              </a:spcBef>
              <a:buNone/>
              <a:defRPr sz="44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
        <p:nvSpPr>
          <p:cNvPr id="26" name="Text Placeholder 25"/>
          <p:cNvSpPr>
            <a:spLocks noGrp="1"/>
          </p:cNvSpPr>
          <p:nvPr>
            <p:ph type="body" sz="quarter" idx="13"/>
          </p:nvPr>
        </p:nvSpPr>
        <p:spPr>
          <a:xfrm>
            <a:off x="685800" y="4206240"/>
            <a:ext cx="3886200" cy="394855"/>
          </a:xfrm>
          <a:prstGeom prst="rect">
            <a:avLst/>
          </a:prstGeom>
        </p:spPr>
        <p:txBody>
          <a:bodyPr lIns="0" tIns="45720" rIns="0" anchor="ctr" anchorCtr="0"/>
          <a:lstStyle>
            <a:lvl1pPr marL="0" indent="0" algn="l">
              <a:buNone/>
              <a:defRPr sz="1600" b="1" i="0" baseline="0">
                <a:solidFill>
                  <a:schemeClr val="tx1">
                    <a:lumMod val="75000"/>
                    <a:lumOff val="25000"/>
                  </a:schemeClr>
                </a:solidFill>
                <a:effectLst/>
              </a:defRPr>
            </a:lvl1pPr>
          </a:lstStyle>
          <a:p>
            <a:pPr lvl="0"/>
            <a:endParaRPr lang="en-US" dirty="0" smtClean="0"/>
          </a:p>
        </p:txBody>
      </p:sp>
      <p:sp>
        <p:nvSpPr>
          <p:cNvPr id="13" name="Text Placeholder 3"/>
          <p:cNvSpPr>
            <a:spLocks noGrp="1"/>
          </p:cNvSpPr>
          <p:nvPr>
            <p:ph type="body" sz="quarter" idx="14"/>
          </p:nvPr>
        </p:nvSpPr>
        <p:spPr>
          <a:xfrm>
            <a:off x="685799" y="3581400"/>
            <a:ext cx="8221717" cy="609600"/>
          </a:xfrm>
          <a:prstGeom prst="rect">
            <a:avLst/>
          </a:prstGeom>
        </p:spPr>
        <p:txBody>
          <a:bodyPr lIns="0" tIns="45720" rIns="0" anchor="ctr" anchorCtr="0"/>
          <a:lstStyle>
            <a:lvl1pPr marL="0" indent="0" algn="l">
              <a:spcBef>
                <a:spcPts val="0"/>
              </a:spcBef>
              <a:buNone/>
              <a:defRPr sz="28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sp>
        <p:nvSpPr>
          <p:cNvPr id="14" name="Text Placeholder 3"/>
          <p:cNvSpPr>
            <a:spLocks noGrp="1"/>
          </p:cNvSpPr>
          <p:nvPr>
            <p:ph type="body" sz="quarter" idx="15"/>
          </p:nvPr>
        </p:nvSpPr>
        <p:spPr>
          <a:xfrm>
            <a:off x="685800" y="2286000"/>
            <a:ext cx="6629400" cy="609600"/>
          </a:xfrm>
          <a:prstGeom prst="rect">
            <a:avLst/>
          </a:prstGeom>
        </p:spPr>
        <p:txBody>
          <a:bodyPr lIns="0" tIns="45720" rIns="0" anchor="ctr" anchorCtr="0"/>
          <a:lstStyle>
            <a:lvl1pPr marL="0" indent="0" algn="l">
              <a:spcBef>
                <a:spcPts val="0"/>
              </a:spcBef>
              <a:buNone/>
              <a:defRPr sz="3600" b="1" i="0" baseline="0">
                <a:solidFill>
                  <a:srgbClr val="006600"/>
                </a:solidFill>
                <a:effectLst>
                  <a:outerShdw blurRad="50800" dist="38100" algn="l" rotWithShape="0">
                    <a:prstClr val="black">
                      <a:alpha val="40000"/>
                    </a:prstClr>
                  </a:outerShdw>
                </a:effectLst>
                <a:latin typeface="+mj-lt"/>
              </a:defRPr>
            </a:lvl1pPr>
          </a:lstStyle>
          <a:p>
            <a:pPr lvl="0"/>
            <a:endParaRPr lang="en-US" dirty="0" smtClean="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0" y="5799298"/>
            <a:ext cx="4335517" cy="510061"/>
          </a:xfrm>
          <a:prstGeom prst="rect">
            <a:avLst/>
          </a:prstGeom>
        </p:spPr>
      </p:pic>
    </p:spTree>
    <p:extLst>
      <p:ext uri="{BB962C8B-B14F-4D97-AF65-F5344CB8AC3E}">
        <p14:creationId xmlns:p14="http://schemas.microsoft.com/office/powerpoint/2010/main" xmlns="" val="1540503323"/>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Rectangle 50"/>
          <p:cNvSpPr>
            <a:spLocks noGrp="1" noChangeArrowheads="1"/>
          </p:cNvSpPr>
          <p:nvPr>
            <p:ph type="ftr" sz="quarter" idx="10"/>
          </p:nvPr>
        </p:nvSpPr>
        <p:spPr>
          <a:xfrm>
            <a:off x="6400800" y="6248400"/>
            <a:ext cx="2438400" cy="234950"/>
          </a:xfrm>
          <a:prstGeom prst="rect">
            <a:avLst/>
          </a:prstGeom>
        </p:spPr>
        <p:txBody>
          <a:bodyPr/>
          <a:lstStyle>
            <a:lvl1pPr>
              <a:defRPr>
                <a:latin typeface="Arial" pitchFamily="34" charset="0"/>
                <a:ea typeface="+mn-ea"/>
                <a:cs typeface="Arial" pitchFamily="34" charset="0"/>
              </a:defRPr>
            </a:lvl1pPr>
          </a:lstStyle>
          <a:p>
            <a:pPr>
              <a:defRPr/>
            </a:pPr>
            <a:r>
              <a:rPr lang="en-US"/>
              <a:t>Greenberg Quinlan Rosner</a:t>
            </a:r>
          </a:p>
        </p:txBody>
      </p:sp>
      <p:sp>
        <p:nvSpPr>
          <p:cNvPr id="3" name="Rectangle 51"/>
          <p:cNvSpPr>
            <a:spLocks noGrp="1" noChangeArrowheads="1"/>
          </p:cNvSpPr>
          <p:nvPr>
            <p:ph type="sldNum" sz="quarter" idx="11"/>
          </p:nvPr>
        </p:nvSpPr>
        <p:spPr/>
        <p:txBody>
          <a:bodyPr/>
          <a:lstStyle>
            <a:lvl1pPr>
              <a:defRPr/>
            </a:lvl1pPr>
          </a:lstStyle>
          <a:p>
            <a:r>
              <a:rPr lang="en-US"/>
              <a:t>Page </a:t>
            </a:r>
            <a:fld id="{9EF97BA2-B94F-4572-85F4-BAF4F73CDFF6}" type="slidenum">
              <a:rPr lang="en-US"/>
              <a:pPr/>
              <a:t>‹#›</a:t>
            </a:fld>
            <a:r>
              <a:rPr lang="en-US"/>
              <a:t> | </a:t>
            </a:r>
          </a:p>
        </p:txBody>
      </p:sp>
    </p:spTree>
    <p:extLst>
      <p:ext uri="{BB962C8B-B14F-4D97-AF65-F5344CB8AC3E}">
        <p14:creationId xmlns:p14="http://schemas.microsoft.com/office/powerpoint/2010/main" xmlns="" val="14946526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001000" cy="381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smtClean="0"/>
          </a:p>
        </p:txBody>
      </p:sp>
      <p:sp>
        <p:nvSpPr>
          <p:cNvPr id="4" name="Rectangle 50"/>
          <p:cNvSpPr>
            <a:spLocks noGrp="1" noChangeArrowheads="1"/>
          </p:cNvSpPr>
          <p:nvPr>
            <p:ph type="ftr" sz="quarter" idx="10"/>
          </p:nvPr>
        </p:nvSpPr>
        <p:spPr>
          <a:xfrm>
            <a:off x="6400800" y="6248400"/>
            <a:ext cx="2438400" cy="234950"/>
          </a:xfrm>
          <a:prstGeom prst="rect">
            <a:avLst/>
          </a:prstGeom>
        </p:spPr>
        <p:txBody>
          <a:bodyPr/>
          <a:lstStyle>
            <a:lvl1pPr>
              <a:defRPr>
                <a:latin typeface="Arial" pitchFamily="34" charset="0"/>
                <a:ea typeface="+mn-ea"/>
                <a:cs typeface="Arial" pitchFamily="34" charset="0"/>
              </a:defRPr>
            </a:lvl1pPr>
          </a:lstStyle>
          <a:p>
            <a:pPr>
              <a:defRPr/>
            </a:pPr>
            <a:r>
              <a:rPr lang="en-US"/>
              <a:t>Greenberg Quinlan Rosner</a:t>
            </a:r>
          </a:p>
        </p:txBody>
      </p:sp>
      <p:sp>
        <p:nvSpPr>
          <p:cNvPr id="5" name="Rectangle 51"/>
          <p:cNvSpPr>
            <a:spLocks noGrp="1" noChangeArrowheads="1"/>
          </p:cNvSpPr>
          <p:nvPr>
            <p:ph type="sldNum" sz="quarter" idx="11"/>
          </p:nvPr>
        </p:nvSpPr>
        <p:spPr/>
        <p:txBody>
          <a:bodyPr/>
          <a:lstStyle>
            <a:lvl1pPr>
              <a:defRPr/>
            </a:lvl1pPr>
          </a:lstStyle>
          <a:p>
            <a:r>
              <a:rPr lang="en-US"/>
              <a:t>Page </a:t>
            </a:r>
            <a:fld id="{2873ECB1-A844-4654-B852-1AF342868448}" type="slidenum">
              <a:rPr lang="en-US"/>
              <a:pPr/>
              <a:t>‹#›</a:t>
            </a:fld>
            <a:r>
              <a:rPr lang="en-US"/>
              <a:t> | </a:t>
            </a:r>
          </a:p>
        </p:txBody>
      </p:sp>
    </p:spTree>
    <p:extLst>
      <p:ext uri="{BB962C8B-B14F-4D97-AF65-F5344CB8AC3E}">
        <p14:creationId xmlns:p14="http://schemas.microsoft.com/office/powerpoint/2010/main" xmlns="" val="25752174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0"/>
          <p:cNvSpPr>
            <a:spLocks noGrp="1" noChangeArrowheads="1"/>
          </p:cNvSpPr>
          <p:nvPr>
            <p:ph type="ftr" sz="quarter" idx="10"/>
          </p:nvPr>
        </p:nvSpPr>
        <p:spPr>
          <a:xfrm>
            <a:off x="6400800" y="6248400"/>
            <a:ext cx="2438400" cy="234950"/>
          </a:xfrm>
          <a:prstGeom prst="rect">
            <a:avLst/>
          </a:prstGeom>
        </p:spPr>
        <p:txBody>
          <a:bodyPr/>
          <a:lstStyle>
            <a:lvl1pPr>
              <a:defRPr>
                <a:latin typeface="Arial" pitchFamily="34" charset="0"/>
                <a:ea typeface="+mn-ea"/>
                <a:cs typeface="Arial" pitchFamily="34" charset="0"/>
              </a:defRPr>
            </a:lvl1pPr>
          </a:lstStyle>
          <a:p>
            <a:pPr>
              <a:defRPr/>
            </a:pPr>
            <a:r>
              <a:rPr lang="en-US"/>
              <a:t>Greenberg Quinlan Rosner</a:t>
            </a:r>
          </a:p>
        </p:txBody>
      </p:sp>
      <p:sp>
        <p:nvSpPr>
          <p:cNvPr id="5" name="Rectangle 51"/>
          <p:cNvSpPr>
            <a:spLocks noGrp="1" noChangeArrowheads="1"/>
          </p:cNvSpPr>
          <p:nvPr>
            <p:ph type="sldNum" sz="quarter" idx="11"/>
          </p:nvPr>
        </p:nvSpPr>
        <p:spPr/>
        <p:txBody>
          <a:bodyPr/>
          <a:lstStyle>
            <a:lvl1pPr>
              <a:defRPr/>
            </a:lvl1pPr>
          </a:lstStyle>
          <a:p>
            <a:r>
              <a:rPr lang="en-US"/>
              <a:t>Page </a:t>
            </a:r>
            <a:fld id="{29C1EBAE-6A3C-4D16-BF1D-6B9F8DA90D83}" type="slidenum">
              <a:rPr lang="en-US"/>
              <a:pPr/>
              <a:t>‹#›</a:t>
            </a:fld>
            <a:r>
              <a:rPr lang="en-US"/>
              <a:t> | </a:t>
            </a:r>
          </a:p>
        </p:txBody>
      </p:sp>
    </p:spTree>
    <p:extLst>
      <p:ext uri="{BB962C8B-B14F-4D97-AF65-F5344CB8AC3E}">
        <p14:creationId xmlns:p14="http://schemas.microsoft.com/office/powerpoint/2010/main" xmlns="" val="30203277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Section Header - Classic">
    <p:spTree>
      <p:nvGrpSpPr>
        <p:cNvPr id="1" name=""/>
        <p:cNvGrpSpPr/>
        <p:nvPr/>
      </p:nvGrpSpPr>
      <p:grpSpPr>
        <a:xfrm>
          <a:off x="0" y="0"/>
          <a:ext cx="0" cy="0"/>
          <a:chOff x="0" y="0"/>
          <a:chExt cx="0" cy="0"/>
        </a:xfrm>
      </p:grpSpPr>
      <p:sp>
        <p:nvSpPr>
          <p:cNvPr id="5" name="Footer Placeholder 16"/>
          <p:cNvSpPr txBox="1">
            <a:spLocks/>
          </p:cNvSpPr>
          <p:nvPr userDrawn="1"/>
        </p:nvSpPr>
        <p:spPr>
          <a:xfrm>
            <a:off x="0" y="6400800"/>
            <a:ext cx="6324600" cy="457200"/>
          </a:xfrm>
          <a:prstGeom prst="rect">
            <a:avLst/>
          </a:prstGeom>
        </p:spPr>
        <p:txBody>
          <a:bodyPr wrap="none" lIns="18288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GBA Strategies</a:t>
            </a:r>
            <a:r>
              <a:rPr lang="en-US" b="1" baseline="0" dirty="0" smtClean="0">
                <a:ln w="1270">
                  <a:noFill/>
                </a:ln>
                <a:solidFill>
                  <a:schemeClr val="bg1"/>
                </a:solidFill>
                <a:effectLst>
                  <a:outerShdw blurRad="50800" dist="38100" algn="l" rotWithShape="0">
                    <a:schemeClr val="accent5">
                      <a:alpha val="40000"/>
                    </a:schemeClr>
                  </a:outerShdw>
                </a:effectLst>
                <a:cs typeface="Arial" pitchFamily="34" charset="0"/>
              </a:rPr>
              <a:t> – </a:t>
            </a: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Campaign</a:t>
            </a:r>
            <a:r>
              <a:rPr lang="en-US" b="1" baseline="0" dirty="0" smtClean="0">
                <a:ln w="1270">
                  <a:noFill/>
                </a:ln>
                <a:solidFill>
                  <a:schemeClr val="bg1"/>
                </a:solidFill>
                <a:effectLst>
                  <a:outerShdw blurRad="50800" dist="38100" algn="l" rotWithShape="0">
                    <a:schemeClr val="accent5">
                      <a:alpha val="40000"/>
                    </a:schemeClr>
                  </a:outerShdw>
                </a:effectLst>
                <a:cs typeface="Arial" pitchFamily="34" charset="0"/>
              </a:rPr>
              <a:t> for Youth Justice</a:t>
            </a:r>
            <a:endParaRPr lang="en-US" b="1" dirty="0">
              <a:ln w="1270">
                <a:noFill/>
              </a:ln>
              <a:solidFill>
                <a:schemeClr val="bg1"/>
              </a:solidFill>
              <a:effectLst>
                <a:outerShdw blurRad="50800" dist="38100" algn="l" rotWithShape="0">
                  <a:schemeClr val="accent5">
                    <a:alpha val="40000"/>
                  </a:schemeClr>
                </a:outerShdw>
              </a:effectLst>
              <a:cs typeface="Arial" pitchFamily="34" charset="0"/>
            </a:endParaRPr>
          </a:p>
        </p:txBody>
      </p:sp>
      <p:sp>
        <p:nvSpPr>
          <p:cNvPr id="4" name="Text Placeholder 3"/>
          <p:cNvSpPr>
            <a:spLocks noGrp="1"/>
          </p:cNvSpPr>
          <p:nvPr>
            <p:ph type="body" sz="quarter" idx="10"/>
          </p:nvPr>
        </p:nvSpPr>
        <p:spPr>
          <a:xfrm>
            <a:off x="685800" y="2743200"/>
            <a:ext cx="7772400" cy="685800"/>
          </a:xfrm>
          <a:prstGeom prst="rect">
            <a:avLst/>
          </a:prstGeom>
        </p:spPr>
        <p:txBody>
          <a:bodyPr lIns="0" rIns="0" anchor="t" anchorCtr="1"/>
          <a:lstStyle>
            <a:lvl1pPr marL="0" indent="0" algn="ctr">
              <a:spcBef>
                <a:spcPts val="0"/>
              </a:spcBef>
              <a:buNone/>
              <a:defRPr sz="3600" b="1" i="0" baseline="0">
                <a:solidFill>
                  <a:schemeClr val="tx1"/>
                </a:solidFill>
                <a:effectLst>
                  <a:outerShdw blurRad="50800" dist="38100" algn="l" rotWithShape="0">
                    <a:prstClr val="black">
                      <a:alpha val="40000"/>
                    </a:prstClr>
                  </a:outerShdw>
                </a:effectLst>
                <a:latin typeface="+mj-lt"/>
              </a:defRPr>
            </a:lvl1pPr>
          </a:lstStyle>
          <a:p>
            <a:pPr lvl="0"/>
            <a:endParaRPr lang="en-US" dirty="0" smtClean="0"/>
          </a:p>
        </p:txBody>
      </p:sp>
      <p:sp>
        <p:nvSpPr>
          <p:cNvPr id="7" name="Slide Number Placeholder 2"/>
          <p:cNvSpPr>
            <a:spLocks noGrp="1"/>
          </p:cNvSpPr>
          <p:nvPr>
            <p:ph type="sldNum" sz="quarter" idx="11"/>
          </p:nvPr>
        </p:nvSpPr>
        <p:spPr>
          <a:xfrm>
            <a:off x="8001000" y="6400800"/>
            <a:ext cx="1143000" cy="457200"/>
          </a:xfrm>
          <a:prstGeom prst="rect">
            <a:avLst/>
          </a:prstGeom>
        </p:spPr>
        <p:txBody>
          <a:bodyPr vert="horz" lIns="91440" tIns="45720" rIns="91440" bIns="45720" rtlCol="0" anchor="ctr"/>
          <a:lstStyle>
            <a:lvl1pPr algn="r" fontAlgn="auto">
              <a:spcBef>
                <a:spcPts val="0"/>
              </a:spcBef>
              <a:spcAft>
                <a:spcPts val="0"/>
              </a:spcAft>
              <a:defRPr sz="1200" b="1" smtClean="0">
                <a:solidFill>
                  <a:schemeClr val="bg1"/>
                </a:solidFill>
                <a:effectLst>
                  <a:outerShdw blurRad="50800" dist="38100" algn="l" rotWithShape="0">
                    <a:schemeClr val="accent5">
                      <a:alpha val="80000"/>
                    </a:schemeClr>
                  </a:outerShdw>
                </a:effectLst>
                <a:latin typeface="+mn-lt"/>
              </a:defRPr>
            </a:lvl1pPr>
          </a:lstStyle>
          <a:p>
            <a:pPr>
              <a:defRPr/>
            </a:pPr>
            <a:fld id="{B27A53B7-C3C8-4E22-8B19-DCD9821AE85F}" type="slidenum">
              <a:rPr lang="en-US" smtClean="0"/>
              <a:pPr>
                <a:defRPr/>
              </a:pPr>
              <a:t>‹#›</a:t>
            </a:fld>
            <a:endParaRPr lang="en-US" dirty="0"/>
          </a:p>
        </p:txBody>
      </p:sp>
    </p:spTree>
    <p:extLst>
      <p:ext uri="{BB962C8B-B14F-4D97-AF65-F5344CB8AC3E}">
        <p14:creationId xmlns:p14="http://schemas.microsoft.com/office/powerpoint/2010/main" xmlns="" val="3433718775"/>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0"/>
          <p:cNvSpPr>
            <a:spLocks noGrp="1" noChangeArrowheads="1"/>
          </p:cNvSpPr>
          <p:nvPr>
            <p:ph type="ftr" sz="quarter" idx="10"/>
          </p:nvPr>
        </p:nvSpPr>
        <p:spPr>
          <a:xfrm>
            <a:off x="6400800" y="6248400"/>
            <a:ext cx="2438400" cy="234950"/>
          </a:xfrm>
          <a:prstGeom prst="rect">
            <a:avLst/>
          </a:prstGeom>
        </p:spPr>
        <p:txBody>
          <a:bodyPr/>
          <a:lstStyle>
            <a:lvl1pPr>
              <a:defRPr>
                <a:latin typeface="Arial" pitchFamily="34" charset="0"/>
                <a:ea typeface="+mn-ea"/>
                <a:cs typeface="Arial" pitchFamily="34" charset="0"/>
              </a:defRPr>
            </a:lvl1pPr>
          </a:lstStyle>
          <a:p>
            <a:pPr>
              <a:defRPr/>
            </a:pPr>
            <a:r>
              <a:rPr lang="en-US"/>
              <a:t>Greenberg Quinlan Rosner</a:t>
            </a:r>
          </a:p>
        </p:txBody>
      </p:sp>
      <p:sp>
        <p:nvSpPr>
          <p:cNvPr id="6" name="Rectangle 51"/>
          <p:cNvSpPr>
            <a:spLocks noGrp="1" noChangeArrowheads="1"/>
          </p:cNvSpPr>
          <p:nvPr>
            <p:ph type="sldNum" sz="quarter" idx="11"/>
          </p:nvPr>
        </p:nvSpPr>
        <p:spPr/>
        <p:txBody>
          <a:bodyPr/>
          <a:lstStyle>
            <a:lvl1pPr>
              <a:defRPr/>
            </a:lvl1pPr>
          </a:lstStyle>
          <a:p>
            <a:r>
              <a:rPr lang="en-US"/>
              <a:t>Page </a:t>
            </a:r>
            <a:fld id="{86C3CB01-D030-4B18-AA97-416909886837}" type="slidenum">
              <a:rPr lang="en-US"/>
              <a:pPr/>
              <a:t>‹#›</a:t>
            </a:fld>
            <a:r>
              <a:rPr lang="en-US"/>
              <a:t> | </a:t>
            </a:r>
          </a:p>
        </p:txBody>
      </p:sp>
    </p:spTree>
    <p:extLst>
      <p:ext uri="{BB962C8B-B14F-4D97-AF65-F5344CB8AC3E}">
        <p14:creationId xmlns:p14="http://schemas.microsoft.com/office/powerpoint/2010/main" xmlns="" val="3445318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 Complex">
    <p:spTree>
      <p:nvGrpSpPr>
        <p:cNvPr id="1" name=""/>
        <p:cNvGrpSpPr/>
        <p:nvPr/>
      </p:nvGrpSpPr>
      <p:grpSpPr>
        <a:xfrm>
          <a:off x="0" y="0"/>
          <a:ext cx="0" cy="0"/>
          <a:chOff x="0" y="0"/>
          <a:chExt cx="0" cy="0"/>
        </a:xfrm>
      </p:grpSpPr>
      <p:sp>
        <p:nvSpPr>
          <p:cNvPr id="3" name="TextBox 9"/>
          <p:cNvSpPr txBox="1"/>
          <p:nvPr userDrawn="1"/>
        </p:nvSpPr>
        <p:spPr>
          <a:xfrm>
            <a:off x="7726680" y="6400800"/>
            <a:ext cx="1066800" cy="457200"/>
          </a:xfrm>
          <a:prstGeom prst="rect">
            <a:avLst/>
          </a:prstGeom>
          <a:noFill/>
        </p:spPr>
        <p:txBody>
          <a:bodyPr wrap="none" anchor="ctr"/>
          <a:lstStyle/>
          <a:p>
            <a:pPr algn="r" fontAlgn="auto">
              <a:spcBef>
                <a:spcPts val="0"/>
              </a:spcBef>
              <a:spcAft>
                <a:spcPts val="0"/>
              </a:spcAft>
              <a:defRPr/>
            </a:pPr>
            <a:r>
              <a:rPr lang="en-US" sz="1200" b="1" dirty="0">
                <a:solidFill>
                  <a:schemeClr val="bg1"/>
                </a:solidFill>
                <a:effectLst>
                  <a:outerShdw blurRad="50800" dist="38100" algn="l" rotWithShape="0">
                    <a:schemeClr val="accent5">
                      <a:alpha val="80000"/>
                    </a:schemeClr>
                  </a:outerShdw>
                </a:effectLst>
                <a:latin typeface="Arial" pitchFamily="34" charset="0"/>
                <a:cs typeface="Arial" pitchFamily="34" charset="0"/>
              </a:rPr>
              <a:t>Figure</a:t>
            </a:r>
          </a:p>
        </p:txBody>
      </p:sp>
      <p:sp>
        <p:nvSpPr>
          <p:cNvPr id="5" name="Footer Placeholder 16"/>
          <p:cNvSpPr txBox="1">
            <a:spLocks/>
          </p:cNvSpPr>
          <p:nvPr userDrawn="1"/>
        </p:nvSpPr>
        <p:spPr>
          <a:xfrm>
            <a:off x="0" y="6400800"/>
            <a:ext cx="6324600" cy="457200"/>
          </a:xfrm>
          <a:prstGeom prst="rect">
            <a:avLst/>
          </a:prstGeom>
        </p:spPr>
        <p:txBody>
          <a:bodyPr wrap="none" lIns="18288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GBA Strategies</a:t>
            </a:r>
            <a:r>
              <a:rPr lang="en-US" b="1" baseline="0" dirty="0" smtClean="0">
                <a:ln w="1270">
                  <a:noFill/>
                </a:ln>
                <a:solidFill>
                  <a:schemeClr val="bg1"/>
                </a:solidFill>
                <a:effectLst>
                  <a:outerShdw blurRad="50800" dist="38100" algn="l" rotWithShape="0">
                    <a:schemeClr val="accent5">
                      <a:alpha val="40000"/>
                    </a:schemeClr>
                  </a:outerShdw>
                </a:effectLst>
                <a:cs typeface="Arial" pitchFamily="34" charset="0"/>
              </a:rPr>
              <a:t> – </a:t>
            </a: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Presentation Title</a:t>
            </a:r>
            <a:endParaRPr lang="en-US" b="1" dirty="0">
              <a:ln w="1270">
                <a:noFill/>
              </a:ln>
              <a:solidFill>
                <a:schemeClr val="bg1"/>
              </a:solidFill>
              <a:effectLst>
                <a:outerShdw blurRad="50800" dist="38100" algn="l" rotWithShape="0">
                  <a:schemeClr val="accent5">
                    <a:alpha val="40000"/>
                  </a:schemeClr>
                </a:outerShdw>
              </a:effectLst>
              <a:cs typeface="Arial" pitchFamily="34" charset="0"/>
            </a:endParaRPr>
          </a:p>
        </p:txBody>
      </p:sp>
      <p:sp>
        <p:nvSpPr>
          <p:cNvPr id="7" name="Slide Number Placeholder 2"/>
          <p:cNvSpPr>
            <a:spLocks noGrp="1"/>
          </p:cNvSpPr>
          <p:nvPr>
            <p:ph type="sldNum" sz="quarter" idx="11"/>
          </p:nvPr>
        </p:nvSpPr>
        <p:spPr>
          <a:xfrm>
            <a:off x="8610600" y="6400800"/>
            <a:ext cx="533400" cy="457200"/>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bg1"/>
                </a:solidFill>
                <a:effectLst>
                  <a:outerShdw blurRad="50800" dist="38100" algn="l" rotWithShape="0">
                    <a:schemeClr val="accent5">
                      <a:alpha val="80000"/>
                    </a:schemeClr>
                  </a:outerShdw>
                </a:effectLst>
                <a:latin typeface="+mn-lt"/>
              </a:defRPr>
            </a:lvl1pPr>
          </a:lstStyle>
          <a:p>
            <a:pPr>
              <a:defRPr/>
            </a:pPr>
            <a:fld id="{B27A53B7-C3C8-4E22-8B19-DCD9821AE85F}" type="slidenum">
              <a:rPr lang="en-US"/>
              <a:pPr>
                <a:defRPr/>
              </a:pPr>
              <a:t>‹#›</a:t>
            </a:fld>
            <a:endParaRPr lang="en-US" dirty="0"/>
          </a:p>
        </p:txBody>
      </p:sp>
      <p:sp>
        <p:nvSpPr>
          <p:cNvPr id="8" name="Text Placeholder 3"/>
          <p:cNvSpPr>
            <a:spLocks noGrp="1"/>
          </p:cNvSpPr>
          <p:nvPr>
            <p:ph type="body" sz="quarter" idx="10"/>
          </p:nvPr>
        </p:nvSpPr>
        <p:spPr>
          <a:xfrm>
            <a:off x="685800" y="2514600"/>
            <a:ext cx="8138160" cy="502920"/>
          </a:xfrm>
          <a:prstGeom prst="rect">
            <a:avLst/>
          </a:prstGeom>
        </p:spPr>
        <p:txBody>
          <a:bodyPr lIns="0" rIns="0" anchor="t" anchorCtr="0"/>
          <a:lstStyle>
            <a:lvl1pPr marL="0" indent="0" algn="l">
              <a:spcBef>
                <a:spcPts val="0"/>
              </a:spcBef>
              <a:buNone/>
              <a:defRPr sz="3600" b="1" i="0" baseline="0">
                <a:solidFill>
                  <a:schemeClr val="tx2"/>
                </a:solidFill>
                <a:effectLst>
                  <a:outerShdw blurRad="50800" dist="38100" algn="l" rotWithShape="0">
                    <a:prstClr val="black">
                      <a:alpha val="40000"/>
                    </a:prstClr>
                  </a:outerShdw>
                </a:effectLst>
                <a:latin typeface="+mj-lt"/>
              </a:defRPr>
            </a:lvl1pPr>
          </a:lstStyle>
          <a:p>
            <a:pPr lvl="0"/>
            <a:endParaRPr lang="en-US" dirty="0" smtClean="0"/>
          </a:p>
        </p:txBody>
      </p:sp>
      <p:sp>
        <p:nvSpPr>
          <p:cNvPr id="9" name="Text Placeholder 3"/>
          <p:cNvSpPr>
            <a:spLocks noGrp="1"/>
          </p:cNvSpPr>
          <p:nvPr>
            <p:ph type="body" sz="quarter" idx="12"/>
          </p:nvPr>
        </p:nvSpPr>
        <p:spPr>
          <a:xfrm>
            <a:off x="685800" y="3017520"/>
            <a:ext cx="8138160" cy="502920"/>
          </a:xfrm>
          <a:prstGeom prst="rect">
            <a:avLst/>
          </a:prstGeom>
        </p:spPr>
        <p:txBody>
          <a:bodyPr lIns="0" rIns="0" anchor="t" anchorCtr="0"/>
          <a:lstStyle>
            <a:lvl1pPr marL="0" indent="0" algn="l">
              <a:spcBef>
                <a:spcPts val="0"/>
              </a:spcBef>
              <a:buNone/>
              <a:defRPr sz="3600" b="1" i="0" baseline="0">
                <a:solidFill>
                  <a:schemeClr val="tx1"/>
                </a:solidFill>
                <a:effectLst>
                  <a:outerShdw blurRad="50800" dist="38100" algn="l" rotWithShape="0">
                    <a:prstClr val="black">
                      <a:alpha val="40000"/>
                    </a:prstClr>
                  </a:outerShdw>
                </a:effectLst>
                <a:latin typeface="+mj-lt"/>
              </a:defRPr>
            </a:lvl1pPr>
          </a:lstStyle>
          <a:p>
            <a:pPr lvl="0"/>
            <a:endParaRPr lang="en-US" dirty="0" smtClean="0"/>
          </a:p>
        </p:txBody>
      </p:sp>
    </p:spTree>
    <p:extLst>
      <p:ext uri="{BB962C8B-B14F-4D97-AF65-F5344CB8AC3E}">
        <p14:creationId xmlns:p14="http://schemas.microsoft.com/office/powerpoint/2010/main" xmlns="" val="22748720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er - Normal">
    <p:spTree>
      <p:nvGrpSpPr>
        <p:cNvPr id="1" name=""/>
        <p:cNvGrpSpPr/>
        <p:nvPr/>
      </p:nvGrpSpPr>
      <p:grpSpPr>
        <a:xfrm>
          <a:off x="0" y="0"/>
          <a:ext cx="0" cy="0"/>
          <a:chOff x="0" y="0"/>
          <a:chExt cx="0" cy="0"/>
        </a:xfrm>
      </p:grpSpPr>
      <p:sp>
        <p:nvSpPr>
          <p:cNvPr id="2" name="Rectangle 4"/>
          <p:cNvSpPr/>
          <p:nvPr userDrawn="1"/>
        </p:nvSpPr>
        <p:spPr>
          <a:xfrm>
            <a:off x="2880360" y="6126480"/>
            <a:ext cx="3975100" cy="277812"/>
          </a:xfrm>
          <a:prstGeom prst="rect">
            <a:avLst/>
          </a:prstGeom>
        </p:spPr>
        <p:txBody>
          <a:bodyPr anchor="ctr">
            <a:spAutoFit/>
          </a:bodyPr>
          <a:lstStyle/>
          <a:p>
            <a:pPr algn="ctr" fontAlgn="auto">
              <a:spcBef>
                <a:spcPts val="0"/>
              </a:spcBef>
              <a:spcAft>
                <a:spcPts val="0"/>
              </a:spcAft>
              <a:defRPr/>
            </a:pPr>
            <a:r>
              <a:rPr lang="en-US" sz="1200" b="1" dirty="0">
                <a:solidFill>
                  <a:schemeClr val="tx1">
                    <a:lumMod val="75000"/>
                    <a:lumOff val="25000"/>
                  </a:schemeClr>
                </a:solidFill>
                <a:latin typeface="+mn-lt"/>
              </a:rPr>
              <a:t>1901 L Street NW, Suite 300, Washington, DC, 20036</a:t>
            </a:r>
          </a:p>
        </p:txBody>
      </p:sp>
      <p:sp>
        <p:nvSpPr>
          <p:cNvPr id="4" name="Rectangle 3"/>
          <p:cNvSpPr/>
          <p:nvPr userDrawn="1"/>
        </p:nvSpPr>
        <p:spPr>
          <a:xfrm>
            <a:off x="457200" y="6124575"/>
            <a:ext cx="2057400" cy="276999"/>
          </a:xfrm>
          <a:prstGeom prst="rect">
            <a:avLst/>
          </a:prstGeom>
        </p:spPr>
        <p:txBody>
          <a:bodyPr wrap="square" anchor="ctr">
            <a:spAutoFit/>
          </a:bodyPr>
          <a:lstStyle/>
          <a:p>
            <a:pPr algn="l" fontAlgn="auto">
              <a:spcBef>
                <a:spcPts val="0"/>
              </a:spcBef>
              <a:spcAft>
                <a:spcPts val="0"/>
              </a:spcAft>
              <a:defRPr/>
            </a:pPr>
            <a:r>
              <a:rPr lang="en-US" sz="1200" b="1" dirty="0" smtClean="0">
                <a:solidFill>
                  <a:schemeClr val="tx1">
                    <a:lumMod val="75000"/>
                    <a:lumOff val="25000"/>
                  </a:schemeClr>
                </a:solidFill>
                <a:latin typeface="+mn-lt"/>
              </a:rPr>
              <a:t>www.gba</a:t>
            </a:r>
            <a:r>
              <a:rPr lang="en-US" sz="1200" b="1" baseline="0" dirty="0" smtClean="0">
                <a:solidFill>
                  <a:schemeClr val="tx1">
                    <a:lumMod val="75000"/>
                    <a:lumOff val="25000"/>
                  </a:schemeClr>
                </a:solidFill>
                <a:latin typeface="+mn-lt"/>
              </a:rPr>
              <a:t>strategies</a:t>
            </a:r>
            <a:r>
              <a:rPr lang="en-US" sz="1200" b="1" dirty="0" smtClean="0">
                <a:solidFill>
                  <a:schemeClr val="tx1">
                    <a:lumMod val="75000"/>
                    <a:lumOff val="25000"/>
                  </a:schemeClr>
                </a:solidFill>
                <a:latin typeface="+mn-lt"/>
              </a:rPr>
              <a:t>.com</a:t>
            </a:r>
            <a:endParaRPr lang="en-US" sz="1200" b="1" dirty="0">
              <a:solidFill>
                <a:schemeClr val="tx1">
                  <a:lumMod val="75000"/>
                  <a:lumOff val="25000"/>
                </a:schemeClr>
              </a:solidFill>
              <a:latin typeface="+mn-lt"/>
            </a:endParaRPr>
          </a:p>
        </p:txBody>
      </p:sp>
      <p:sp>
        <p:nvSpPr>
          <p:cNvPr id="5" name="Rectangle 8"/>
          <p:cNvSpPr/>
          <p:nvPr userDrawn="1"/>
        </p:nvSpPr>
        <p:spPr>
          <a:xfrm>
            <a:off x="7223760" y="6124575"/>
            <a:ext cx="1447800" cy="276999"/>
          </a:xfrm>
          <a:prstGeom prst="rect">
            <a:avLst/>
          </a:prstGeom>
        </p:spPr>
        <p:txBody>
          <a:bodyPr wrap="square" anchor="ctr">
            <a:spAutoFit/>
          </a:bodyPr>
          <a:lstStyle/>
          <a:p>
            <a:pPr algn="r" fontAlgn="auto">
              <a:spcBef>
                <a:spcPts val="0"/>
              </a:spcBef>
              <a:spcAft>
                <a:spcPts val="0"/>
              </a:spcAft>
              <a:defRPr/>
            </a:pPr>
            <a:r>
              <a:rPr lang="en-US" sz="1200" b="1" dirty="0" smtClean="0">
                <a:solidFill>
                  <a:prstClr val="black">
                    <a:lumMod val="75000"/>
                    <a:lumOff val="25000"/>
                  </a:prstClr>
                </a:solidFill>
                <a:latin typeface="+mn-lt"/>
              </a:rPr>
              <a:t>+1 202 621 1411</a:t>
            </a:r>
            <a:endParaRPr lang="en-US" sz="1200" b="1" dirty="0">
              <a:solidFill>
                <a:prstClr val="black">
                  <a:lumMod val="75000"/>
                  <a:lumOff val="25000"/>
                </a:prstClr>
              </a:solidFill>
              <a:latin typeface="+mn-lt"/>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333500" y="2667000"/>
            <a:ext cx="6477000" cy="762000"/>
          </a:xfrm>
          <a:prstGeom prst="rect">
            <a:avLst/>
          </a:prstGeom>
        </p:spPr>
      </p:pic>
    </p:spTree>
    <p:extLst>
      <p:ext uri="{BB962C8B-B14F-4D97-AF65-F5344CB8AC3E}">
        <p14:creationId xmlns:p14="http://schemas.microsoft.com/office/powerpoint/2010/main" xmlns="" val="20009362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er - Co-branded">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2423160"/>
            <a:ext cx="6477000" cy="762000"/>
          </a:xfrm>
          <a:prstGeom prst="rect">
            <a:avLst/>
          </a:prstGeom>
        </p:spPr>
      </p:pic>
      <p:cxnSp>
        <p:nvCxnSpPr>
          <p:cNvPr id="6" name="Straight Connector 5"/>
          <p:cNvCxnSpPr/>
          <p:nvPr userDrawn="1"/>
        </p:nvCxnSpPr>
        <p:spPr>
          <a:xfrm>
            <a:off x="274320" y="3429000"/>
            <a:ext cx="8641080" cy="0"/>
          </a:xfrm>
          <a:prstGeom prst="line">
            <a:avLst/>
          </a:prstGeom>
          <a:ln w="25400">
            <a:gradFill flip="none" rotWithShape="1">
              <a:gsLst>
                <a:gs pos="50000">
                  <a:srgbClr val="BDBDBD"/>
                </a:gs>
                <a:gs pos="100000">
                  <a:schemeClr val="tx2"/>
                </a:gs>
                <a:gs pos="0">
                  <a:schemeClr val="bg1"/>
                </a:gs>
              </a:gsLst>
              <a:lin ang="0" scaled="1"/>
              <a:tileRect/>
            </a:gradFill>
          </a:ln>
          <a:effectLst/>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209800" y="3596640"/>
            <a:ext cx="6477000" cy="762000"/>
          </a:xfrm>
          <a:prstGeom prst="rect">
            <a:avLst/>
          </a:prstGeom>
        </p:spPr>
      </p:pic>
    </p:spTree>
    <p:extLst>
      <p:ext uri="{BB962C8B-B14F-4D97-AF65-F5344CB8AC3E}">
        <p14:creationId xmlns:p14="http://schemas.microsoft.com/office/powerpoint/2010/main" xmlns="" val="240444397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Slide Number Placeholder 2"/>
          <p:cNvSpPr>
            <a:spLocks noGrp="1"/>
          </p:cNvSpPr>
          <p:nvPr>
            <p:ph type="sldNum" sz="quarter" idx="10"/>
          </p:nvPr>
        </p:nvSpPr>
        <p:spPr/>
        <p:txBody>
          <a:bodyPr/>
          <a:lstStyle>
            <a:lvl1pPr>
              <a:defRPr/>
            </a:lvl1pPr>
          </a:lstStyle>
          <a:p>
            <a:pPr>
              <a:defRPr/>
            </a:pPr>
            <a:fld id="{4D26883B-A0E4-4FB3-ADC3-5178B686DC0A}"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Text Placeholder 4"/>
          <p:cNvSpPr>
            <a:spLocks noGrp="1"/>
          </p:cNvSpPr>
          <p:nvPr>
            <p:ph type="body" sz="quarter" idx="11"/>
          </p:nvPr>
        </p:nvSpPr>
        <p:spPr>
          <a:xfrm>
            <a:off x="76200" y="990600"/>
            <a:ext cx="8991600" cy="5334000"/>
          </a:xfrm>
          <a:prstGeom prst="rect">
            <a:avLst/>
          </a:prstGeom>
        </p:spPr>
        <p:txBody>
          <a:bodyPr tIns="228600"/>
          <a:lstStyle>
            <a:lvl1pPr>
              <a:defRPr sz="2400"/>
            </a:lvl1pPr>
            <a:lvl2pPr>
              <a:defRPr sz="2000"/>
            </a:lvl2pPr>
            <a:lvl3pPr>
              <a:defRPr sz="1800"/>
            </a:lvl3pPr>
          </a:lstStyle>
          <a:p>
            <a:pPr lvl="0"/>
            <a:endParaRPr lang="en-US" dirty="0" smtClean="0"/>
          </a:p>
        </p:txBody>
      </p:sp>
      <p:sp>
        <p:nvSpPr>
          <p:cNvPr id="4" name="Slide Number Placeholder 2"/>
          <p:cNvSpPr>
            <a:spLocks noGrp="1"/>
          </p:cNvSpPr>
          <p:nvPr>
            <p:ph type="sldNum" sz="quarter" idx="12"/>
          </p:nvPr>
        </p:nvSpPr>
        <p:spPr/>
        <p:txBody>
          <a:bodyPr/>
          <a:lstStyle>
            <a:lvl1pPr>
              <a:defRPr/>
            </a:lvl1pPr>
          </a:lstStyle>
          <a:p>
            <a:pPr>
              <a:defRPr/>
            </a:pPr>
            <a:fld id="{21ACCFDB-04E1-47BF-B431-A0872F88D668}" type="slidenum">
              <a:rPr lang="en-US"/>
              <a:pPr>
                <a:defRPr/>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theme" Target="../theme/theme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theme" Target="../theme/theme5.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Box 13"/>
          <p:cNvSpPr txBox="1"/>
          <p:nvPr/>
        </p:nvSpPr>
        <p:spPr>
          <a:xfrm>
            <a:off x="8001000" y="0"/>
            <a:ext cx="1143000" cy="1143000"/>
          </a:xfrm>
          <a:prstGeom prst="rect">
            <a:avLst/>
          </a:prstGeom>
          <a:noFill/>
          <a:ln>
            <a:noFill/>
          </a:ln>
          <a:effectLst/>
        </p:spPr>
        <p:txBody>
          <a:bodyPr anchor="ctr" anchorCtr="1"/>
          <a:lstStyle/>
          <a:p>
            <a:pPr fontAlgn="auto">
              <a:spcBef>
                <a:spcPts val="0"/>
              </a:spcBef>
              <a:spcAft>
                <a:spcPts val="0"/>
              </a:spcAft>
              <a:defRPr/>
            </a:pPr>
            <a:endParaRPr lang="en-US" sz="4400" spc="-300" dirty="0">
              <a:solidFill>
                <a:schemeClr val="bg1"/>
              </a:solidFill>
              <a:latin typeface="Arial" pitchFamily="34" charset="0"/>
              <a:ea typeface="Verdana" pitchFamily="34" charset="0"/>
              <a:cs typeface="Arial" pitchFamily="34" charset="0"/>
            </a:endParaRPr>
          </a:p>
        </p:txBody>
      </p:sp>
      <p:sp>
        <p:nvSpPr>
          <p:cNvPr id="10" name="Rectangle 9"/>
          <p:cNvSpPr/>
          <p:nvPr/>
        </p:nvSpPr>
        <p:spPr>
          <a:xfrm>
            <a:off x="0" y="6400800"/>
            <a:ext cx="9144000" cy="457200"/>
          </a:xfrm>
          <a:prstGeom prst="rect">
            <a:avLst/>
          </a:prstGeom>
          <a:gradFill flip="none" rotWithShape="1">
            <a:gsLst>
              <a:gs pos="33000">
                <a:srgbClr val="006600"/>
              </a:gs>
              <a:gs pos="0">
                <a:srgbClr val="00B05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0" y="0"/>
            <a:ext cx="9144000" cy="457200"/>
          </a:xfrm>
          <a:prstGeom prst="rect">
            <a:avLst/>
          </a:prstGeom>
          <a:gradFill flip="none" rotWithShape="1">
            <a:gsLst>
              <a:gs pos="33000">
                <a:srgbClr val="002060"/>
              </a:gs>
              <a:gs pos="0">
                <a:schemeClr val="accent1">
                  <a:lumMod val="25000"/>
                  <a:lumOff val="7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cs typeface="Arial" pitchFamily="34" charset="0"/>
            </a:endParaRPr>
          </a:p>
        </p:txBody>
      </p:sp>
    </p:spTree>
  </p:cSld>
  <p:clrMap bg1="lt1" tx1="dk1" bg2="lt2" tx2="dk2" accent1="accent1" accent2="accent2" accent3="accent3" accent4="accent4" accent5="accent5" accent6="accent6" hlink="hlink" folHlink="folHlink"/>
  <p:sldLayoutIdLst>
    <p:sldLayoutId id="2147483695" r:id="rId1"/>
    <p:sldLayoutId id="2147483705" r:id="rId2"/>
  </p:sldLayoutIdLst>
  <p:timing>
    <p:tnLst>
      <p:par>
        <p:cTn id="1" dur="indefinite" restart="never" nodeType="tmRoot"/>
      </p:par>
    </p:tnLst>
  </p:timing>
  <p:hf hdr="0" ftr="0" dt="0"/>
  <p:txStyles>
    <p:titleStyle>
      <a:lvl1pPr algn="ctr" rtl="0" fontAlgn="base">
        <a:spcBef>
          <a:spcPct val="0"/>
        </a:spcBef>
        <a:spcAft>
          <a:spcPct val="0"/>
        </a:spcAft>
        <a:defRPr sz="3600" b="1" kern="1200">
          <a:solidFill>
            <a:schemeClr val="bg1"/>
          </a:solidFill>
          <a:effectLst>
            <a:glow rad="25400">
              <a:srgbClr val="002060">
                <a:alpha val="40000"/>
              </a:srgbClr>
            </a:glow>
          </a:effectLst>
          <a:latin typeface="+mj-lt"/>
          <a:ea typeface="+mj-ea"/>
          <a:cs typeface="+mj-cs"/>
        </a:defRPr>
      </a:lvl1pPr>
      <a:lvl2pPr algn="ctr" rtl="0" fontAlgn="base">
        <a:spcBef>
          <a:spcPct val="0"/>
        </a:spcBef>
        <a:spcAft>
          <a:spcPct val="0"/>
        </a:spcAft>
        <a:defRPr sz="3600" b="1">
          <a:solidFill>
            <a:schemeClr val="bg1"/>
          </a:solidFill>
          <a:latin typeface="Arial" charset="0"/>
        </a:defRPr>
      </a:lvl2pPr>
      <a:lvl3pPr algn="ctr" rtl="0" fontAlgn="base">
        <a:spcBef>
          <a:spcPct val="0"/>
        </a:spcBef>
        <a:spcAft>
          <a:spcPct val="0"/>
        </a:spcAft>
        <a:defRPr sz="3600" b="1">
          <a:solidFill>
            <a:schemeClr val="bg1"/>
          </a:solidFill>
          <a:latin typeface="Arial" charset="0"/>
        </a:defRPr>
      </a:lvl3pPr>
      <a:lvl4pPr algn="ctr" rtl="0" fontAlgn="base">
        <a:spcBef>
          <a:spcPct val="0"/>
        </a:spcBef>
        <a:spcAft>
          <a:spcPct val="0"/>
        </a:spcAft>
        <a:defRPr sz="3600" b="1">
          <a:solidFill>
            <a:schemeClr val="bg1"/>
          </a:solidFill>
          <a:latin typeface="Arial" charset="0"/>
        </a:defRPr>
      </a:lvl4pPr>
      <a:lvl5pPr algn="ctr" rtl="0" fontAlgn="base">
        <a:spcBef>
          <a:spcPct val="0"/>
        </a:spcBef>
        <a:spcAft>
          <a:spcPct val="0"/>
        </a:spcAft>
        <a:defRPr sz="3600" b="1">
          <a:solidFill>
            <a:schemeClr val="bg1"/>
          </a:solidFill>
          <a:latin typeface="Arial" charset="0"/>
        </a:defRPr>
      </a:lvl5pPr>
      <a:lvl6pPr marL="457200" algn="ctr" rtl="0" fontAlgn="base">
        <a:spcBef>
          <a:spcPct val="0"/>
        </a:spcBef>
        <a:spcAft>
          <a:spcPct val="0"/>
        </a:spcAft>
        <a:defRPr sz="3600" b="1">
          <a:solidFill>
            <a:schemeClr val="bg1"/>
          </a:solidFill>
          <a:latin typeface="Arial" charset="0"/>
        </a:defRPr>
      </a:lvl6pPr>
      <a:lvl7pPr marL="914400" algn="ctr" rtl="0" fontAlgn="base">
        <a:spcBef>
          <a:spcPct val="0"/>
        </a:spcBef>
        <a:spcAft>
          <a:spcPct val="0"/>
        </a:spcAft>
        <a:defRPr sz="3600" b="1">
          <a:solidFill>
            <a:schemeClr val="bg1"/>
          </a:solidFill>
          <a:latin typeface="Arial" charset="0"/>
        </a:defRPr>
      </a:lvl7pPr>
      <a:lvl8pPr marL="1371600" algn="ctr" rtl="0" fontAlgn="base">
        <a:spcBef>
          <a:spcPct val="0"/>
        </a:spcBef>
        <a:spcAft>
          <a:spcPct val="0"/>
        </a:spcAft>
        <a:defRPr sz="3600" b="1">
          <a:solidFill>
            <a:schemeClr val="bg1"/>
          </a:solidFill>
          <a:latin typeface="Arial" charset="0"/>
        </a:defRPr>
      </a:lvl8pPr>
      <a:lvl9pPr marL="1828800" algn="ctr" rtl="0" fontAlgn="base">
        <a:spcBef>
          <a:spcPct val="0"/>
        </a:spcBef>
        <a:spcAft>
          <a:spcPct val="0"/>
        </a:spcAft>
        <a:defRPr sz="3600" b="1">
          <a:solidFill>
            <a:schemeClr val="bg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Box 13"/>
          <p:cNvSpPr txBox="1"/>
          <p:nvPr/>
        </p:nvSpPr>
        <p:spPr>
          <a:xfrm>
            <a:off x="8001000" y="0"/>
            <a:ext cx="1143000" cy="1143000"/>
          </a:xfrm>
          <a:prstGeom prst="rect">
            <a:avLst/>
          </a:prstGeom>
          <a:noFill/>
          <a:ln>
            <a:noFill/>
          </a:ln>
          <a:effectLst/>
        </p:spPr>
        <p:txBody>
          <a:bodyPr anchor="ctr" anchorCtr="1"/>
          <a:lstStyle/>
          <a:p>
            <a:pPr fontAlgn="auto">
              <a:spcBef>
                <a:spcPts val="0"/>
              </a:spcBef>
              <a:spcAft>
                <a:spcPts val="0"/>
              </a:spcAft>
              <a:defRPr/>
            </a:pPr>
            <a:endParaRPr lang="en-US" sz="4400" spc="-300" dirty="0">
              <a:solidFill>
                <a:schemeClr val="bg1"/>
              </a:solidFill>
              <a:latin typeface="Arial" pitchFamily="34" charset="0"/>
              <a:ea typeface="Verdana" pitchFamily="34" charset="0"/>
              <a:cs typeface="Arial" pitchFamily="34" charset="0"/>
            </a:endParaRPr>
          </a:p>
        </p:txBody>
      </p:sp>
      <p:sp>
        <p:nvSpPr>
          <p:cNvPr id="10" name="Rectangle 9"/>
          <p:cNvSpPr/>
          <p:nvPr/>
        </p:nvSpPr>
        <p:spPr>
          <a:xfrm>
            <a:off x="0" y="6400800"/>
            <a:ext cx="9144000" cy="457200"/>
          </a:xfrm>
          <a:prstGeom prst="rect">
            <a:avLst/>
          </a:prstGeom>
          <a:gradFill flip="none" rotWithShape="1">
            <a:gsLst>
              <a:gs pos="33000">
                <a:srgbClr val="006600"/>
              </a:gs>
              <a:gs pos="0">
                <a:srgbClr val="00B05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0" y="0"/>
            <a:ext cx="9144000" cy="457200"/>
          </a:xfrm>
          <a:prstGeom prst="rect">
            <a:avLst/>
          </a:prstGeom>
          <a:gradFill flip="none" rotWithShape="1">
            <a:gsLst>
              <a:gs pos="33000">
                <a:srgbClr val="002060"/>
              </a:gs>
              <a:gs pos="0">
                <a:schemeClr val="accent1">
                  <a:lumMod val="25000"/>
                  <a:lumOff val="7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cs typeface="Arial" pitchFamily="34" charset="0"/>
            </a:endParaRPr>
          </a:p>
        </p:txBody>
      </p:sp>
    </p:spTree>
    <p:extLst>
      <p:ext uri="{BB962C8B-B14F-4D97-AF65-F5344CB8AC3E}">
        <p14:creationId xmlns:p14="http://schemas.microsoft.com/office/powerpoint/2010/main" xmlns="" val="241299379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Lst>
  <p:timing>
    <p:tnLst>
      <p:par>
        <p:cTn id="1" dur="indefinite" restart="never" nodeType="tmRoot"/>
      </p:par>
    </p:tnLst>
  </p:timing>
  <p:hf hdr="0" ftr="0" dt="0"/>
  <p:txStyles>
    <p:titleStyle>
      <a:lvl1pPr algn="ctr" rtl="0" fontAlgn="base">
        <a:spcBef>
          <a:spcPct val="0"/>
        </a:spcBef>
        <a:spcAft>
          <a:spcPct val="0"/>
        </a:spcAft>
        <a:defRPr sz="3600" b="1" kern="1200">
          <a:solidFill>
            <a:schemeClr val="bg1"/>
          </a:solidFill>
          <a:effectLst>
            <a:glow rad="25400">
              <a:srgbClr val="002060">
                <a:alpha val="40000"/>
              </a:srgbClr>
            </a:glow>
          </a:effectLst>
          <a:latin typeface="+mj-lt"/>
          <a:ea typeface="+mj-ea"/>
          <a:cs typeface="+mj-cs"/>
        </a:defRPr>
      </a:lvl1pPr>
      <a:lvl2pPr algn="ctr" rtl="0" fontAlgn="base">
        <a:spcBef>
          <a:spcPct val="0"/>
        </a:spcBef>
        <a:spcAft>
          <a:spcPct val="0"/>
        </a:spcAft>
        <a:defRPr sz="3600" b="1">
          <a:solidFill>
            <a:schemeClr val="bg1"/>
          </a:solidFill>
          <a:latin typeface="Arial" charset="0"/>
        </a:defRPr>
      </a:lvl2pPr>
      <a:lvl3pPr algn="ctr" rtl="0" fontAlgn="base">
        <a:spcBef>
          <a:spcPct val="0"/>
        </a:spcBef>
        <a:spcAft>
          <a:spcPct val="0"/>
        </a:spcAft>
        <a:defRPr sz="3600" b="1">
          <a:solidFill>
            <a:schemeClr val="bg1"/>
          </a:solidFill>
          <a:latin typeface="Arial" charset="0"/>
        </a:defRPr>
      </a:lvl3pPr>
      <a:lvl4pPr algn="ctr" rtl="0" fontAlgn="base">
        <a:spcBef>
          <a:spcPct val="0"/>
        </a:spcBef>
        <a:spcAft>
          <a:spcPct val="0"/>
        </a:spcAft>
        <a:defRPr sz="3600" b="1">
          <a:solidFill>
            <a:schemeClr val="bg1"/>
          </a:solidFill>
          <a:latin typeface="Arial" charset="0"/>
        </a:defRPr>
      </a:lvl4pPr>
      <a:lvl5pPr algn="ctr" rtl="0" fontAlgn="base">
        <a:spcBef>
          <a:spcPct val="0"/>
        </a:spcBef>
        <a:spcAft>
          <a:spcPct val="0"/>
        </a:spcAft>
        <a:defRPr sz="3600" b="1">
          <a:solidFill>
            <a:schemeClr val="bg1"/>
          </a:solidFill>
          <a:latin typeface="Arial" charset="0"/>
        </a:defRPr>
      </a:lvl5pPr>
      <a:lvl6pPr marL="457200" algn="ctr" rtl="0" fontAlgn="base">
        <a:spcBef>
          <a:spcPct val="0"/>
        </a:spcBef>
        <a:spcAft>
          <a:spcPct val="0"/>
        </a:spcAft>
        <a:defRPr sz="3600" b="1">
          <a:solidFill>
            <a:schemeClr val="bg1"/>
          </a:solidFill>
          <a:latin typeface="Arial" charset="0"/>
        </a:defRPr>
      </a:lvl6pPr>
      <a:lvl7pPr marL="914400" algn="ctr" rtl="0" fontAlgn="base">
        <a:spcBef>
          <a:spcPct val="0"/>
        </a:spcBef>
        <a:spcAft>
          <a:spcPct val="0"/>
        </a:spcAft>
        <a:defRPr sz="3600" b="1">
          <a:solidFill>
            <a:schemeClr val="bg1"/>
          </a:solidFill>
          <a:latin typeface="Arial" charset="0"/>
        </a:defRPr>
      </a:lvl7pPr>
      <a:lvl8pPr marL="1371600" algn="ctr" rtl="0" fontAlgn="base">
        <a:spcBef>
          <a:spcPct val="0"/>
        </a:spcBef>
        <a:spcAft>
          <a:spcPct val="0"/>
        </a:spcAft>
        <a:defRPr sz="3600" b="1">
          <a:solidFill>
            <a:schemeClr val="bg1"/>
          </a:solidFill>
          <a:latin typeface="Arial" charset="0"/>
        </a:defRPr>
      </a:lvl8pPr>
      <a:lvl9pPr marL="1828800" algn="ctr" rtl="0" fontAlgn="base">
        <a:spcBef>
          <a:spcPct val="0"/>
        </a:spcBef>
        <a:spcAft>
          <a:spcPct val="0"/>
        </a:spcAft>
        <a:defRPr sz="3600" b="1">
          <a:solidFill>
            <a:schemeClr val="bg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Box 13"/>
          <p:cNvSpPr txBox="1"/>
          <p:nvPr/>
        </p:nvSpPr>
        <p:spPr>
          <a:xfrm>
            <a:off x="8001000" y="0"/>
            <a:ext cx="1143000" cy="1143000"/>
          </a:xfrm>
          <a:prstGeom prst="rect">
            <a:avLst/>
          </a:prstGeom>
          <a:noFill/>
          <a:ln>
            <a:noFill/>
          </a:ln>
          <a:effectLst/>
        </p:spPr>
        <p:txBody>
          <a:bodyPr anchor="ctr" anchorCtr="1"/>
          <a:lstStyle/>
          <a:p>
            <a:pPr fontAlgn="auto">
              <a:spcBef>
                <a:spcPts val="0"/>
              </a:spcBef>
              <a:spcAft>
                <a:spcPts val="0"/>
              </a:spcAft>
              <a:defRPr/>
            </a:pPr>
            <a:endParaRPr lang="en-US" sz="4400" spc="-300" dirty="0">
              <a:solidFill>
                <a:schemeClr val="bg1"/>
              </a:solidFill>
              <a:latin typeface="Arial" pitchFamily="34" charset="0"/>
              <a:ea typeface="Verdana" pitchFamily="34" charset="0"/>
              <a:cs typeface="Arial" pitchFamily="34" charset="0"/>
            </a:endParaRPr>
          </a:p>
        </p:txBody>
      </p:sp>
      <p:sp>
        <p:nvSpPr>
          <p:cNvPr id="10" name="Rectangle 9"/>
          <p:cNvSpPr/>
          <p:nvPr/>
        </p:nvSpPr>
        <p:spPr>
          <a:xfrm>
            <a:off x="0" y="6400800"/>
            <a:ext cx="9144000" cy="457200"/>
          </a:xfrm>
          <a:prstGeom prst="rect">
            <a:avLst/>
          </a:prstGeom>
          <a:gradFill flip="none" rotWithShape="1">
            <a:gsLst>
              <a:gs pos="33000">
                <a:srgbClr val="006600"/>
              </a:gs>
              <a:gs pos="0">
                <a:srgbClr val="00B05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0" y="0"/>
            <a:ext cx="9144000" cy="457200"/>
          </a:xfrm>
          <a:prstGeom prst="rect">
            <a:avLst/>
          </a:prstGeom>
          <a:gradFill flip="none" rotWithShape="1">
            <a:gsLst>
              <a:gs pos="33000">
                <a:srgbClr val="002060"/>
              </a:gs>
              <a:gs pos="0">
                <a:schemeClr val="accent1">
                  <a:lumMod val="25000"/>
                  <a:lumOff val="7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cs typeface="Arial" pitchFamily="34" charset="0"/>
            </a:endParaRPr>
          </a:p>
        </p:txBody>
      </p:sp>
    </p:spTree>
    <p:extLst>
      <p:ext uri="{BB962C8B-B14F-4D97-AF65-F5344CB8AC3E}">
        <p14:creationId xmlns:p14="http://schemas.microsoft.com/office/powerpoint/2010/main" xmlns="" val="2042573616"/>
      </p:ext>
    </p:extLst>
  </p:cSld>
  <p:clrMap bg1="lt1" tx1="dk1" bg2="lt2" tx2="dk2" accent1="accent1" accent2="accent2" accent3="accent3" accent4="accent4" accent5="accent5" accent6="accent6" hlink="hlink" folHlink="folHlink"/>
  <p:sldLayoutIdLst>
    <p:sldLayoutId id="2147483724" r:id="rId1"/>
    <p:sldLayoutId id="2147483725" r:id="rId2"/>
  </p:sldLayoutIdLst>
  <p:timing>
    <p:tnLst>
      <p:par>
        <p:cTn id="1" dur="indefinite" restart="never" nodeType="tmRoot"/>
      </p:par>
    </p:tnLst>
  </p:timing>
  <p:hf hdr="0" ftr="0" dt="0"/>
  <p:txStyles>
    <p:titleStyle>
      <a:lvl1pPr algn="ctr" rtl="0" fontAlgn="base">
        <a:spcBef>
          <a:spcPct val="0"/>
        </a:spcBef>
        <a:spcAft>
          <a:spcPct val="0"/>
        </a:spcAft>
        <a:defRPr sz="3600" b="1" kern="1200">
          <a:solidFill>
            <a:schemeClr val="bg1"/>
          </a:solidFill>
          <a:effectLst>
            <a:glow rad="25400">
              <a:srgbClr val="002060">
                <a:alpha val="40000"/>
              </a:srgbClr>
            </a:glow>
          </a:effectLst>
          <a:latin typeface="+mj-lt"/>
          <a:ea typeface="+mj-ea"/>
          <a:cs typeface="+mj-cs"/>
        </a:defRPr>
      </a:lvl1pPr>
      <a:lvl2pPr algn="ctr" rtl="0" fontAlgn="base">
        <a:spcBef>
          <a:spcPct val="0"/>
        </a:spcBef>
        <a:spcAft>
          <a:spcPct val="0"/>
        </a:spcAft>
        <a:defRPr sz="3600" b="1">
          <a:solidFill>
            <a:schemeClr val="bg1"/>
          </a:solidFill>
          <a:latin typeface="Arial" charset="0"/>
        </a:defRPr>
      </a:lvl2pPr>
      <a:lvl3pPr algn="ctr" rtl="0" fontAlgn="base">
        <a:spcBef>
          <a:spcPct val="0"/>
        </a:spcBef>
        <a:spcAft>
          <a:spcPct val="0"/>
        </a:spcAft>
        <a:defRPr sz="3600" b="1">
          <a:solidFill>
            <a:schemeClr val="bg1"/>
          </a:solidFill>
          <a:latin typeface="Arial" charset="0"/>
        </a:defRPr>
      </a:lvl3pPr>
      <a:lvl4pPr algn="ctr" rtl="0" fontAlgn="base">
        <a:spcBef>
          <a:spcPct val="0"/>
        </a:spcBef>
        <a:spcAft>
          <a:spcPct val="0"/>
        </a:spcAft>
        <a:defRPr sz="3600" b="1">
          <a:solidFill>
            <a:schemeClr val="bg1"/>
          </a:solidFill>
          <a:latin typeface="Arial" charset="0"/>
        </a:defRPr>
      </a:lvl4pPr>
      <a:lvl5pPr algn="ctr" rtl="0" fontAlgn="base">
        <a:spcBef>
          <a:spcPct val="0"/>
        </a:spcBef>
        <a:spcAft>
          <a:spcPct val="0"/>
        </a:spcAft>
        <a:defRPr sz="3600" b="1">
          <a:solidFill>
            <a:schemeClr val="bg1"/>
          </a:solidFill>
          <a:latin typeface="Arial" charset="0"/>
        </a:defRPr>
      </a:lvl5pPr>
      <a:lvl6pPr marL="457200" algn="ctr" rtl="0" fontAlgn="base">
        <a:spcBef>
          <a:spcPct val="0"/>
        </a:spcBef>
        <a:spcAft>
          <a:spcPct val="0"/>
        </a:spcAft>
        <a:defRPr sz="3600" b="1">
          <a:solidFill>
            <a:schemeClr val="bg1"/>
          </a:solidFill>
          <a:latin typeface="Arial" charset="0"/>
        </a:defRPr>
      </a:lvl6pPr>
      <a:lvl7pPr marL="914400" algn="ctr" rtl="0" fontAlgn="base">
        <a:spcBef>
          <a:spcPct val="0"/>
        </a:spcBef>
        <a:spcAft>
          <a:spcPct val="0"/>
        </a:spcAft>
        <a:defRPr sz="3600" b="1">
          <a:solidFill>
            <a:schemeClr val="bg1"/>
          </a:solidFill>
          <a:latin typeface="Arial" charset="0"/>
        </a:defRPr>
      </a:lvl7pPr>
      <a:lvl8pPr marL="1371600" algn="ctr" rtl="0" fontAlgn="base">
        <a:spcBef>
          <a:spcPct val="0"/>
        </a:spcBef>
        <a:spcAft>
          <a:spcPct val="0"/>
        </a:spcAft>
        <a:defRPr sz="3600" b="1">
          <a:solidFill>
            <a:schemeClr val="bg1"/>
          </a:solidFill>
          <a:latin typeface="Arial" charset="0"/>
        </a:defRPr>
      </a:lvl8pPr>
      <a:lvl9pPr marL="1828800" algn="ctr" rtl="0" fontAlgn="base">
        <a:spcBef>
          <a:spcPct val="0"/>
        </a:spcBef>
        <a:spcAft>
          <a:spcPct val="0"/>
        </a:spcAft>
        <a:defRPr sz="3600" b="1">
          <a:solidFill>
            <a:schemeClr val="bg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gradFill flip="none" rotWithShape="1">
            <a:gsLst>
              <a:gs pos="33000">
                <a:srgbClr val="006600"/>
              </a:gs>
              <a:gs pos="0">
                <a:srgbClr val="00B05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Rectangle 18"/>
          <p:cNvSpPr/>
          <p:nvPr/>
        </p:nvSpPr>
        <p:spPr>
          <a:xfrm>
            <a:off x="0" y="-3175"/>
            <a:ext cx="9144000" cy="914400"/>
          </a:xfrm>
          <a:prstGeom prst="rect">
            <a:avLst/>
          </a:prstGeom>
          <a:gradFill flip="none" rotWithShape="1">
            <a:gsLst>
              <a:gs pos="33000">
                <a:srgbClr val="002060"/>
              </a:gs>
              <a:gs pos="0">
                <a:schemeClr val="accent1">
                  <a:lumMod val="25000"/>
                  <a:lumOff val="7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cs typeface="Arial" pitchFamily="34" charset="0"/>
            </a:endParaRPr>
          </a:p>
        </p:txBody>
      </p:sp>
      <p:sp>
        <p:nvSpPr>
          <p:cNvPr id="2" name="Title Placeholder 1"/>
          <p:cNvSpPr>
            <a:spLocks noGrp="1"/>
          </p:cNvSpPr>
          <p:nvPr>
            <p:ph type="title"/>
          </p:nvPr>
        </p:nvSpPr>
        <p:spPr>
          <a:xfrm>
            <a:off x="1" y="0"/>
            <a:ext cx="9144000" cy="914400"/>
          </a:xfrm>
          <a:prstGeom prst="rect">
            <a:avLst/>
          </a:prstGeom>
        </p:spPr>
        <p:txBody>
          <a:bodyPr vert="horz" lIns="182880" tIns="45720" rIns="182880" bIns="45720" rtlCol="0" anchor="ctr">
            <a:noAutofit/>
          </a:bodyPr>
          <a:lstStyle/>
          <a:p>
            <a:endParaRPr lang="en-US" dirty="0"/>
          </a:p>
        </p:txBody>
      </p:sp>
      <p:sp>
        <p:nvSpPr>
          <p:cNvPr id="26" name="TextBox 25"/>
          <p:cNvSpPr txBox="1"/>
          <p:nvPr/>
        </p:nvSpPr>
        <p:spPr>
          <a:xfrm>
            <a:off x="7726680" y="6400800"/>
            <a:ext cx="1066800" cy="457200"/>
          </a:xfrm>
          <a:prstGeom prst="rect">
            <a:avLst/>
          </a:prstGeom>
          <a:noFill/>
        </p:spPr>
        <p:txBody>
          <a:bodyPr wrap="none" anchor="ctr"/>
          <a:lstStyle/>
          <a:p>
            <a:pPr algn="r" fontAlgn="auto">
              <a:spcBef>
                <a:spcPts val="0"/>
              </a:spcBef>
              <a:spcAft>
                <a:spcPts val="0"/>
              </a:spcAft>
              <a:defRPr/>
            </a:pPr>
            <a:r>
              <a:rPr lang="en-US" sz="1200" b="1" dirty="0">
                <a:solidFill>
                  <a:schemeClr val="bg1"/>
                </a:solidFill>
                <a:effectLst>
                  <a:outerShdw blurRad="50800" dist="38100" algn="l" rotWithShape="0">
                    <a:schemeClr val="accent5">
                      <a:alpha val="80000"/>
                    </a:schemeClr>
                  </a:outerShdw>
                </a:effectLst>
                <a:latin typeface="Arial" pitchFamily="34" charset="0"/>
                <a:cs typeface="Arial" pitchFamily="34" charset="0"/>
              </a:rPr>
              <a:t>Figure</a:t>
            </a:r>
          </a:p>
        </p:txBody>
      </p:sp>
      <p:sp>
        <p:nvSpPr>
          <p:cNvPr id="27" name="Slide Number Placeholder 2"/>
          <p:cNvSpPr>
            <a:spLocks noGrp="1"/>
          </p:cNvSpPr>
          <p:nvPr>
            <p:ph type="sldNum" sz="quarter" idx="4"/>
          </p:nvPr>
        </p:nvSpPr>
        <p:spPr>
          <a:xfrm>
            <a:off x="8610600" y="6400800"/>
            <a:ext cx="533400" cy="457200"/>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bg1"/>
                </a:solidFill>
                <a:effectLst>
                  <a:outerShdw blurRad="50800" dist="38100" algn="l" rotWithShape="0">
                    <a:schemeClr val="accent5">
                      <a:alpha val="80000"/>
                    </a:schemeClr>
                  </a:outerShdw>
                </a:effectLst>
                <a:latin typeface="+mn-lt"/>
              </a:defRPr>
            </a:lvl1pPr>
          </a:lstStyle>
          <a:p>
            <a:pPr>
              <a:defRPr/>
            </a:pPr>
            <a:fld id="{5155E2AE-4EA4-4581-8E42-C01F73DA59C3}" type="slidenum">
              <a:rPr lang="en-US"/>
              <a:pPr>
                <a:defRPr/>
              </a:pPr>
              <a:t>‹#›</a:t>
            </a:fld>
            <a:endParaRPr lang="en-US" dirty="0"/>
          </a:p>
        </p:txBody>
      </p:sp>
      <p:sp>
        <p:nvSpPr>
          <p:cNvPr id="10" name="Footer Placeholder 16"/>
          <p:cNvSpPr txBox="1">
            <a:spLocks/>
          </p:cNvSpPr>
          <p:nvPr userDrawn="1"/>
        </p:nvSpPr>
        <p:spPr>
          <a:xfrm>
            <a:off x="0" y="6400800"/>
            <a:ext cx="6324600" cy="457200"/>
          </a:xfrm>
          <a:prstGeom prst="rect">
            <a:avLst/>
          </a:prstGeom>
        </p:spPr>
        <p:txBody>
          <a:bodyPr wrap="none" lIns="18288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GBA Strategies</a:t>
            </a:r>
            <a:r>
              <a:rPr lang="en-US" b="1" baseline="0" dirty="0" smtClean="0">
                <a:ln w="1270">
                  <a:noFill/>
                </a:ln>
                <a:solidFill>
                  <a:schemeClr val="bg1"/>
                </a:solidFill>
                <a:effectLst>
                  <a:outerShdw blurRad="50800" dist="38100" algn="l" rotWithShape="0">
                    <a:schemeClr val="accent5">
                      <a:alpha val="40000"/>
                    </a:schemeClr>
                  </a:outerShdw>
                </a:effectLst>
                <a:cs typeface="Arial" pitchFamily="34" charset="0"/>
              </a:rPr>
              <a:t> – </a:t>
            </a:r>
            <a:r>
              <a:rPr lang="en-US" b="1" dirty="0" smtClean="0">
                <a:ln w="1270">
                  <a:noFill/>
                </a:ln>
                <a:solidFill>
                  <a:schemeClr val="bg1"/>
                </a:solidFill>
                <a:effectLst>
                  <a:outerShdw blurRad="50800" dist="38100" algn="l" rotWithShape="0">
                    <a:schemeClr val="accent5">
                      <a:alpha val="40000"/>
                    </a:schemeClr>
                  </a:outerShdw>
                </a:effectLst>
                <a:cs typeface="Arial" pitchFamily="34" charset="0"/>
              </a:rPr>
              <a:t>Presentation Title</a:t>
            </a:r>
            <a:endParaRPr lang="en-US" b="1" dirty="0">
              <a:ln w="1270">
                <a:noFill/>
              </a:ln>
              <a:solidFill>
                <a:schemeClr val="bg1"/>
              </a:solidFill>
              <a:effectLst>
                <a:outerShdw blurRad="50800" dist="38100" algn="l" rotWithShape="0">
                  <a:schemeClr val="accent5">
                    <a:alpha val="40000"/>
                  </a:schemeClr>
                </a:outerShdw>
              </a:effectLst>
              <a:cs typeface="Arial" pitchFamily="34" charset="0"/>
            </a:endParaRPr>
          </a:p>
        </p:txBody>
      </p:sp>
    </p:spTree>
  </p:cSld>
  <p:clrMap bg1="lt1" tx1="dk1" bg2="lt2" tx2="dk2" accent1="accent1" accent2="accent2" accent3="accent3" accent4="accent4" accent5="accent5" accent6="accent6" hlink="hlink" folHlink="folHlink"/>
  <p:sldLayoutIdLst>
    <p:sldLayoutId id="2147483694" r:id="rId1"/>
    <p:sldLayoutId id="2147483693" r:id="rId2"/>
    <p:sldLayoutId id="2147483690" r:id="rId3"/>
    <p:sldLayoutId id="2147483691" r:id="rId4"/>
    <p:sldLayoutId id="2147483699" r:id="rId5"/>
    <p:sldLayoutId id="2147483700" r:id="rId6"/>
    <p:sldLayoutId id="2147483701" r:id="rId7"/>
    <p:sldLayoutId id="2147483688" r:id="rId8"/>
    <p:sldLayoutId id="2147483707" r:id="rId9"/>
    <p:sldLayoutId id="2147483687" r:id="rId10"/>
    <p:sldLayoutId id="2147483684" r:id="rId11"/>
    <p:sldLayoutId id="2147483685" r:id="rId12"/>
    <p:sldLayoutId id="2147483703" r:id="rId13"/>
    <p:sldLayoutId id="2147483702" r:id="rId14"/>
    <p:sldLayoutId id="2147483683" r:id="rId15"/>
    <p:sldLayoutId id="2147483704" r:id="rId16"/>
  </p:sldLayoutIdLst>
  <p:timing>
    <p:tnLst>
      <p:par>
        <p:cTn id="1" dur="indefinite" restart="never" nodeType="tmRoot"/>
      </p:par>
    </p:tnLst>
  </p:timing>
  <p:hf hdr="0" ftr="0" dt="0"/>
  <p:txStyles>
    <p:titleStyle>
      <a:lvl1pPr algn="ctr" rtl="0" fontAlgn="base">
        <a:spcBef>
          <a:spcPct val="0"/>
        </a:spcBef>
        <a:spcAft>
          <a:spcPct val="0"/>
        </a:spcAft>
        <a:defRPr sz="2800" b="1" kern="1200">
          <a:solidFill>
            <a:schemeClr val="bg1"/>
          </a:solidFill>
          <a:effectLst>
            <a:outerShdw blurRad="50800" dist="38100" algn="l" rotWithShape="0">
              <a:schemeClr val="accent1"/>
            </a:outerShdw>
          </a:effectLst>
          <a:latin typeface="+mj-lt"/>
          <a:ea typeface="+mj-ea"/>
          <a:cs typeface="+mj-cs"/>
        </a:defRPr>
      </a:lvl1pPr>
      <a:lvl2pPr algn="ctr" rtl="0" fontAlgn="base">
        <a:spcBef>
          <a:spcPct val="0"/>
        </a:spcBef>
        <a:spcAft>
          <a:spcPct val="0"/>
        </a:spcAft>
        <a:defRPr sz="2800" b="1">
          <a:solidFill>
            <a:schemeClr val="bg1"/>
          </a:solidFill>
          <a:latin typeface="Arial" charset="0"/>
        </a:defRPr>
      </a:lvl2pPr>
      <a:lvl3pPr algn="ctr" rtl="0" fontAlgn="base">
        <a:spcBef>
          <a:spcPct val="0"/>
        </a:spcBef>
        <a:spcAft>
          <a:spcPct val="0"/>
        </a:spcAft>
        <a:defRPr sz="2800" b="1">
          <a:solidFill>
            <a:schemeClr val="bg1"/>
          </a:solidFill>
          <a:latin typeface="Arial" charset="0"/>
        </a:defRPr>
      </a:lvl3pPr>
      <a:lvl4pPr algn="ctr" rtl="0" fontAlgn="base">
        <a:spcBef>
          <a:spcPct val="0"/>
        </a:spcBef>
        <a:spcAft>
          <a:spcPct val="0"/>
        </a:spcAft>
        <a:defRPr sz="2800" b="1">
          <a:solidFill>
            <a:schemeClr val="bg1"/>
          </a:solidFill>
          <a:latin typeface="Arial" charset="0"/>
        </a:defRPr>
      </a:lvl4pPr>
      <a:lvl5pPr algn="ctr" rtl="0" fontAlgn="base">
        <a:spcBef>
          <a:spcPct val="0"/>
        </a:spcBef>
        <a:spcAft>
          <a:spcPct val="0"/>
        </a:spcAft>
        <a:defRPr sz="2800" b="1">
          <a:solidFill>
            <a:schemeClr val="bg1"/>
          </a:solidFill>
          <a:latin typeface="Arial" charset="0"/>
        </a:defRPr>
      </a:lvl5pPr>
      <a:lvl6pPr marL="457200" algn="ctr" rtl="0" fontAlgn="base">
        <a:spcBef>
          <a:spcPct val="0"/>
        </a:spcBef>
        <a:spcAft>
          <a:spcPct val="0"/>
        </a:spcAft>
        <a:defRPr sz="2800" b="1">
          <a:solidFill>
            <a:schemeClr val="bg1"/>
          </a:solidFill>
          <a:latin typeface="Arial" charset="0"/>
        </a:defRPr>
      </a:lvl6pPr>
      <a:lvl7pPr marL="914400" algn="ctr" rtl="0" fontAlgn="base">
        <a:spcBef>
          <a:spcPct val="0"/>
        </a:spcBef>
        <a:spcAft>
          <a:spcPct val="0"/>
        </a:spcAft>
        <a:defRPr sz="2800" b="1">
          <a:solidFill>
            <a:schemeClr val="bg1"/>
          </a:solidFill>
          <a:latin typeface="Arial" charset="0"/>
        </a:defRPr>
      </a:lvl7pPr>
      <a:lvl8pPr marL="1371600" algn="ctr" rtl="0" fontAlgn="base">
        <a:spcBef>
          <a:spcPct val="0"/>
        </a:spcBef>
        <a:spcAft>
          <a:spcPct val="0"/>
        </a:spcAft>
        <a:defRPr sz="2800" b="1">
          <a:solidFill>
            <a:schemeClr val="bg1"/>
          </a:solidFill>
          <a:latin typeface="Arial" charset="0"/>
        </a:defRPr>
      </a:lvl8pPr>
      <a:lvl9pPr marL="1828800" algn="ctr" rtl="0" fontAlgn="base">
        <a:spcBef>
          <a:spcPct val="0"/>
        </a:spcBef>
        <a:spcAft>
          <a:spcPct val="0"/>
        </a:spcAft>
        <a:defRPr sz="2800" b="1">
          <a:solidFill>
            <a:schemeClr val="bg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gradFill flip="none" rotWithShape="1">
            <a:gsLst>
              <a:gs pos="33000">
                <a:srgbClr val="006600"/>
              </a:gs>
              <a:gs pos="0">
                <a:srgbClr val="00B05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9" name="Rectangle 18"/>
          <p:cNvSpPr/>
          <p:nvPr/>
        </p:nvSpPr>
        <p:spPr>
          <a:xfrm>
            <a:off x="0" y="-3175"/>
            <a:ext cx="9144000" cy="914400"/>
          </a:xfrm>
          <a:prstGeom prst="rect">
            <a:avLst/>
          </a:prstGeom>
          <a:gradFill flip="none" rotWithShape="1">
            <a:gsLst>
              <a:gs pos="33000">
                <a:srgbClr val="002060"/>
              </a:gs>
              <a:gs pos="0">
                <a:schemeClr val="accent1">
                  <a:lumMod val="25000"/>
                  <a:lumOff val="7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cs typeface="Arial" pitchFamily="34" charset="0"/>
            </a:endParaRPr>
          </a:p>
        </p:txBody>
      </p:sp>
      <p:sp>
        <p:nvSpPr>
          <p:cNvPr id="2" name="Title Placeholder 1"/>
          <p:cNvSpPr>
            <a:spLocks noGrp="1"/>
          </p:cNvSpPr>
          <p:nvPr>
            <p:ph type="title"/>
          </p:nvPr>
        </p:nvSpPr>
        <p:spPr>
          <a:xfrm>
            <a:off x="1" y="0"/>
            <a:ext cx="9144000" cy="914400"/>
          </a:xfrm>
          <a:prstGeom prst="rect">
            <a:avLst/>
          </a:prstGeom>
        </p:spPr>
        <p:txBody>
          <a:bodyPr vert="horz" lIns="182880" tIns="45720" rIns="182880" bIns="45720" rtlCol="0" anchor="ctr">
            <a:noAutofit/>
          </a:bodyPr>
          <a:lstStyle/>
          <a:p>
            <a:endParaRPr lang="en-US" dirty="0"/>
          </a:p>
        </p:txBody>
      </p:sp>
      <p:sp>
        <p:nvSpPr>
          <p:cNvPr id="27" name="Slide Number Placeholder 2"/>
          <p:cNvSpPr>
            <a:spLocks noGrp="1"/>
          </p:cNvSpPr>
          <p:nvPr>
            <p:ph type="sldNum" sz="quarter" idx="4"/>
          </p:nvPr>
        </p:nvSpPr>
        <p:spPr>
          <a:xfrm>
            <a:off x="8229600" y="6400800"/>
            <a:ext cx="914400" cy="457200"/>
          </a:xfrm>
          <a:prstGeom prst="rect">
            <a:avLst/>
          </a:prstGeom>
        </p:spPr>
        <p:txBody>
          <a:bodyPr vert="horz" lIns="91440" tIns="45720" rIns="91440" bIns="45720" rtlCol="0" anchor="ctr"/>
          <a:lstStyle>
            <a:lvl1pPr algn="r" fontAlgn="auto">
              <a:spcBef>
                <a:spcPts val="0"/>
              </a:spcBef>
              <a:spcAft>
                <a:spcPts val="0"/>
              </a:spcAft>
              <a:defRPr sz="1200" b="1" smtClean="0">
                <a:solidFill>
                  <a:schemeClr val="bg1"/>
                </a:solidFill>
                <a:effectLst>
                  <a:outerShdw blurRad="50800" dist="38100" algn="l" rotWithShape="0">
                    <a:schemeClr val="accent5">
                      <a:alpha val="80000"/>
                    </a:schemeClr>
                  </a:outerShdw>
                </a:effectLst>
                <a:latin typeface="+mn-lt"/>
              </a:defRPr>
            </a:lvl1pPr>
          </a:lstStyle>
          <a:p>
            <a:pPr>
              <a:defRPr/>
            </a:pPr>
            <a:fld id="{5155E2AE-4EA4-4581-8E42-C01F73DA59C3}" type="slidenum">
              <a:rPr lang="en-US">
                <a:solidFill>
                  <a:prstClr val="white"/>
                </a:solidFill>
                <a:effectLst>
                  <a:outerShdw blurRad="50800" dist="38100" algn="l" rotWithShape="0">
                    <a:srgbClr val="006600">
                      <a:alpha val="80000"/>
                    </a:srgbClr>
                  </a:outerShdw>
                </a:effectLst>
              </a:rPr>
              <a:pPr>
                <a:defRPr/>
              </a:pPr>
              <a:t>‹#›</a:t>
            </a:fld>
            <a:endParaRPr lang="en-US" dirty="0">
              <a:solidFill>
                <a:prstClr val="white"/>
              </a:solidFill>
              <a:effectLst>
                <a:outerShdw blurRad="50800" dist="38100" algn="l" rotWithShape="0">
                  <a:srgbClr val="006600">
                    <a:alpha val="80000"/>
                  </a:srgbClr>
                </a:outerShdw>
              </a:effectLst>
            </a:endParaRPr>
          </a:p>
        </p:txBody>
      </p:sp>
      <p:sp>
        <p:nvSpPr>
          <p:cNvPr id="10" name="Footer Placeholder 16"/>
          <p:cNvSpPr txBox="1">
            <a:spLocks/>
          </p:cNvSpPr>
          <p:nvPr/>
        </p:nvSpPr>
        <p:spPr>
          <a:xfrm>
            <a:off x="0" y="6400800"/>
            <a:ext cx="6324600" cy="457200"/>
          </a:xfrm>
          <a:prstGeom prst="rect">
            <a:avLst/>
          </a:prstGeom>
        </p:spPr>
        <p:txBody>
          <a:bodyPr wrap="none" lIns="18288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fontAlgn="auto">
              <a:spcBef>
                <a:spcPts val="0"/>
              </a:spcBef>
              <a:spcAft>
                <a:spcPts val="0"/>
              </a:spcAft>
              <a:defRPr/>
            </a:pPr>
            <a:r>
              <a:rPr lang="en-US" b="1" dirty="0" smtClean="0">
                <a:ln w="1270">
                  <a:noFill/>
                </a:ln>
                <a:solidFill>
                  <a:prstClr val="white"/>
                </a:solidFill>
                <a:effectLst>
                  <a:outerShdw blurRad="50800" dist="38100" algn="l" rotWithShape="0">
                    <a:srgbClr val="006600">
                      <a:alpha val="40000"/>
                    </a:srgbClr>
                  </a:outerShdw>
                </a:effectLst>
                <a:cs typeface="Arial" pitchFamily="34" charset="0"/>
              </a:rPr>
              <a:t>GBA Strategies – Campaign for Youth Justice</a:t>
            </a:r>
          </a:p>
        </p:txBody>
      </p:sp>
    </p:spTree>
    <p:extLst>
      <p:ext uri="{BB962C8B-B14F-4D97-AF65-F5344CB8AC3E}">
        <p14:creationId xmlns:p14="http://schemas.microsoft.com/office/powerpoint/2010/main" xmlns="" val="242460549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 id="2147483744" r:id="rId18"/>
    <p:sldLayoutId id="2147483745" r:id="rId19"/>
    <p:sldLayoutId id="2147483746" r:id="rId20"/>
    <p:sldLayoutId id="2147483747" r:id="rId21"/>
    <p:sldLayoutId id="2147483748" r:id="rId22"/>
  </p:sldLayoutIdLst>
  <p:timing>
    <p:tnLst>
      <p:par>
        <p:cTn id="1" dur="indefinite" restart="never" nodeType="tmRoot"/>
      </p:par>
    </p:tnLst>
  </p:timing>
  <p:hf hdr="0" ftr="0" dt="0"/>
  <p:txStyles>
    <p:titleStyle>
      <a:lvl1pPr algn="ctr" rtl="0" fontAlgn="base">
        <a:spcBef>
          <a:spcPct val="0"/>
        </a:spcBef>
        <a:spcAft>
          <a:spcPct val="0"/>
        </a:spcAft>
        <a:defRPr sz="2800" b="1" kern="1200">
          <a:solidFill>
            <a:schemeClr val="bg1"/>
          </a:solidFill>
          <a:effectLst>
            <a:outerShdw blurRad="50800" dist="38100" algn="l" rotWithShape="0">
              <a:schemeClr val="accent1"/>
            </a:outerShdw>
          </a:effectLst>
          <a:latin typeface="+mj-lt"/>
          <a:ea typeface="+mj-ea"/>
          <a:cs typeface="+mj-cs"/>
        </a:defRPr>
      </a:lvl1pPr>
      <a:lvl2pPr algn="ctr" rtl="0" fontAlgn="base">
        <a:spcBef>
          <a:spcPct val="0"/>
        </a:spcBef>
        <a:spcAft>
          <a:spcPct val="0"/>
        </a:spcAft>
        <a:defRPr sz="2800" b="1">
          <a:solidFill>
            <a:schemeClr val="bg1"/>
          </a:solidFill>
          <a:latin typeface="Arial" charset="0"/>
        </a:defRPr>
      </a:lvl2pPr>
      <a:lvl3pPr algn="ctr" rtl="0" fontAlgn="base">
        <a:spcBef>
          <a:spcPct val="0"/>
        </a:spcBef>
        <a:spcAft>
          <a:spcPct val="0"/>
        </a:spcAft>
        <a:defRPr sz="2800" b="1">
          <a:solidFill>
            <a:schemeClr val="bg1"/>
          </a:solidFill>
          <a:latin typeface="Arial" charset="0"/>
        </a:defRPr>
      </a:lvl3pPr>
      <a:lvl4pPr algn="ctr" rtl="0" fontAlgn="base">
        <a:spcBef>
          <a:spcPct val="0"/>
        </a:spcBef>
        <a:spcAft>
          <a:spcPct val="0"/>
        </a:spcAft>
        <a:defRPr sz="2800" b="1">
          <a:solidFill>
            <a:schemeClr val="bg1"/>
          </a:solidFill>
          <a:latin typeface="Arial" charset="0"/>
        </a:defRPr>
      </a:lvl4pPr>
      <a:lvl5pPr algn="ctr" rtl="0" fontAlgn="base">
        <a:spcBef>
          <a:spcPct val="0"/>
        </a:spcBef>
        <a:spcAft>
          <a:spcPct val="0"/>
        </a:spcAft>
        <a:defRPr sz="2800" b="1">
          <a:solidFill>
            <a:schemeClr val="bg1"/>
          </a:solidFill>
          <a:latin typeface="Arial" charset="0"/>
        </a:defRPr>
      </a:lvl5pPr>
      <a:lvl6pPr marL="457200" algn="ctr" rtl="0" fontAlgn="base">
        <a:spcBef>
          <a:spcPct val="0"/>
        </a:spcBef>
        <a:spcAft>
          <a:spcPct val="0"/>
        </a:spcAft>
        <a:defRPr sz="2800" b="1">
          <a:solidFill>
            <a:schemeClr val="bg1"/>
          </a:solidFill>
          <a:latin typeface="Arial" charset="0"/>
        </a:defRPr>
      </a:lvl6pPr>
      <a:lvl7pPr marL="914400" algn="ctr" rtl="0" fontAlgn="base">
        <a:spcBef>
          <a:spcPct val="0"/>
        </a:spcBef>
        <a:spcAft>
          <a:spcPct val="0"/>
        </a:spcAft>
        <a:defRPr sz="2800" b="1">
          <a:solidFill>
            <a:schemeClr val="bg1"/>
          </a:solidFill>
          <a:latin typeface="Arial" charset="0"/>
        </a:defRPr>
      </a:lvl7pPr>
      <a:lvl8pPr marL="1371600" algn="ctr" rtl="0" fontAlgn="base">
        <a:spcBef>
          <a:spcPct val="0"/>
        </a:spcBef>
        <a:spcAft>
          <a:spcPct val="0"/>
        </a:spcAft>
        <a:defRPr sz="2800" b="1">
          <a:solidFill>
            <a:schemeClr val="bg1"/>
          </a:solidFill>
          <a:latin typeface="Arial" charset="0"/>
        </a:defRPr>
      </a:lvl8pPr>
      <a:lvl9pPr marL="1828800" algn="ctr" rtl="0" fontAlgn="base">
        <a:spcBef>
          <a:spcPct val="0"/>
        </a:spcBef>
        <a:spcAft>
          <a:spcPct val="0"/>
        </a:spcAft>
        <a:defRPr sz="2800" b="1">
          <a:solidFill>
            <a:schemeClr val="bg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30.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5.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4.xml"/></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0.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hyperlink" Target="http://www.gbastrategies.com" TargetMode="External"/><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8.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8.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372650" y="2743200"/>
            <a:ext cx="8686800" cy="609600"/>
          </a:xfrm>
        </p:spPr>
        <p:txBody>
          <a:bodyPr/>
          <a:lstStyle/>
          <a:p>
            <a:r>
              <a:rPr lang="en-US" sz="4000" dirty="0" smtClean="0"/>
              <a:t>Advancing Juvenile Justice Reform</a:t>
            </a:r>
            <a:endParaRPr lang="en-US" sz="4000" dirty="0"/>
          </a:p>
        </p:txBody>
      </p:sp>
      <p:sp>
        <p:nvSpPr>
          <p:cNvPr id="3" name="Text Placeholder 2"/>
          <p:cNvSpPr>
            <a:spLocks noGrp="1"/>
          </p:cNvSpPr>
          <p:nvPr>
            <p:ph type="body" sz="quarter" idx="13"/>
          </p:nvPr>
        </p:nvSpPr>
        <p:spPr>
          <a:xfrm>
            <a:off x="429186" y="3857596"/>
            <a:ext cx="3886200" cy="394855"/>
          </a:xfrm>
        </p:spPr>
        <p:txBody>
          <a:bodyPr/>
          <a:lstStyle/>
          <a:p>
            <a:r>
              <a:rPr lang="en-US" dirty="0" smtClean="0"/>
              <a:t>April, 2012</a:t>
            </a:r>
            <a:endParaRPr lang="en-US" dirty="0"/>
          </a:p>
        </p:txBody>
      </p:sp>
      <p:sp>
        <p:nvSpPr>
          <p:cNvPr id="4" name="Text Placeholder 3"/>
          <p:cNvSpPr>
            <a:spLocks noGrp="1"/>
          </p:cNvSpPr>
          <p:nvPr>
            <p:ph type="body" sz="quarter" idx="14"/>
          </p:nvPr>
        </p:nvSpPr>
        <p:spPr>
          <a:xfrm>
            <a:off x="372650" y="3250453"/>
            <a:ext cx="8221717" cy="609600"/>
          </a:xfrm>
        </p:spPr>
        <p:txBody>
          <a:bodyPr/>
          <a:lstStyle/>
          <a:p>
            <a:r>
              <a:rPr lang="en-US" dirty="0" smtClean="0"/>
              <a:t>A Research-Based Message Strategy</a:t>
            </a:r>
            <a:endParaRPr lang="en-US" dirty="0"/>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29186" y="1879190"/>
            <a:ext cx="3590925" cy="533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944392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7"/>
          <p:cNvGraphicFramePr>
            <a:graphicFrameLocks noGrp="1"/>
          </p:cNvGraphicFramePr>
          <p:nvPr>
            <p:ph type="chart" sz="quarter" idx="13"/>
            <p:extLst>
              <p:ext uri="{D42A27DB-BD31-4B8C-83A1-F6EECF244321}">
                <p14:modId xmlns:p14="http://schemas.microsoft.com/office/powerpoint/2010/main" xmlns="" val="2182160370"/>
              </p:ext>
            </p:extLst>
          </p:nvPr>
        </p:nvGraphicFramePr>
        <p:xfrm>
          <a:off x="4602018" y="2057400"/>
          <a:ext cx="4419600" cy="4431859"/>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p:cNvSpPr>
            <a:spLocks noGrp="1"/>
          </p:cNvSpPr>
          <p:nvPr>
            <p:ph type="title"/>
          </p:nvPr>
        </p:nvSpPr>
        <p:spPr/>
        <p:txBody>
          <a:bodyPr/>
          <a:lstStyle/>
          <a:p>
            <a:r>
              <a:rPr lang="en-US" dirty="0">
                <a:latin typeface="Arial" charset="0"/>
                <a:ea typeface="ＭＳ Ｐゴシック" charset="0"/>
              </a:rPr>
              <a:t>Clarity on Who Should Make the Decisions About Where Youth Are </a:t>
            </a:r>
            <a:r>
              <a:rPr lang="en-US" dirty="0" smtClean="0">
                <a:latin typeface="Arial" charset="0"/>
                <a:ea typeface="ＭＳ Ｐゴシック" charset="0"/>
              </a:rPr>
              <a:t>Tried</a:t>
            </a:r>
            <a:endParaRPr lang="en-US" dirty="0"/>
          </a:p>
        </p:txBody>
      </p:sp>
      <p:graphicFrame>
        <p:nvGraphicFramePr>
          <p:cNvPr id="4" name="Chart Placeholder 3"/>
          <p:cNvGraphicFramePr>
            <a:graphicFrameLocks noGrp="1"/>
          </p:cNvGraphicFramePr>
          <p:nvPr>
            <p:ph type="chart" sz="quarter" idx="11"/>
            <p:extLst>
              <p:ext uri="{D42A27DB-BD31-4B8C-83A1-F6EECF244321}">
                <p14:modId xmlns:p14="http://schemas.microsoft.com/office/powerpoint/2010/main" xmlns="" val="215075624"/>
              </p:ext>
            </p:extLst>
          </p:nvPr>
        </p:nvGraphicFramePr>
        <p:xfrm>
          <a:off x="76200" y="1828800"/>
          <a:ext cx="4419600" cy="5158509"/>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 Placeholder 2"/>
          <p:cNvSpPr>
            <a:spLocks noGrp="1"/>
          </p:cNvSpPr>
          <p:nvPr>
            <p:ph type="body" sz="quarter" idx="12"/>
          </p:nvPr>
        </p:nvSpPr>
        <p:spPr>
          <a:xfrm>
            <a:off x="647700" y="1076325"/>
            <a:ext cx="3657600" cy="1143000"/>
          </a:xfrm>
          <a:prstGeom prst="roundRect">
            <a:avLst/>
          </a:prstGeom>
          <a:solidFill>
            <a:schemeClr val="bg1">
              <a:lumMod val="75000"/>
            </a:schemeClr>
          </a:solidFill>
        </p:spPr>
        <p:txBody>
          <a:bodyPr/>
          <a:lstStyle/>
          <a:p>
            <a:r>
              <a:rPr lang="en-US" sz="1500" dirty="0"/>
              <a:t>Who do you think should decide whether youth under the age of 18 are tried in juvenile courts or adult courts - a judge or a prosecutor?</a:t>
            </a:r>
          </a:p>
          <a:p>
            <a:endParaRPr lang="en-US" dirty="0"/>
          </a:p>
        </p:txBody>
      </p:sp>
      <p:sp>
        <p:nvSpPr>
          <p:cNvPr id="30722" name="Slide Number Placeholder 4"/>
          <p:cNvSpPr>
            <a:spLocks noGrp="1"/>
          </p:cNvSpPr>
          <p:nvPr>
            <p:ph type="sldNum" sz="quarter" idx="1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5CBB2863-F422-49E7-9F7B-F566A31DCFE0}" type="slidenum">
              <a:rPr lang="en-US">
                <a:solidFill>
                  <a:schemeClr val="bg1"/>
                </a:solidFill>
              </a:rPr>
              <a:pPr eaLnBrk="1" hangingPunct="1"/>
              <a:t>9</a:t>
            </a:fld>
            <a:r>
              <a:rPr lang="en-US" dirty="0">
                <a:solidFill>
                  <a:schemeClr val="bg1"/>
                </a:solidFill>
              </a:rPr>
              <a:t>  </a:t>
            </a:r>
          </a:p>
        </p:txBody>
      </p:sp>
      <p:sp>
        <p:nvSpPr>
          <p:cNvPr id="30724" name="Rectangle 4"/>
          <p:cNvSpPr>
            <a:spLocks noChangeArrowheads="1"/>
          </p:cNvSpPr>
          <p:nvPr/>
        </p:nvSpPr>
        <p:spPr bwMode="auto">
          <a:xfrm>
            <a:off x="304800" y="914400"/>
            <a:ext cx="8001000" cy="323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spAutoFit/>
          </a:bodyPr>
          <a:lstStyle/>
          <a:p>
            <a:pPr algn="l">
              <a:lnSpc>
                <a:spcPct val="85000"/>
              </a:lnSpc>
              <a:defRPr/>
            </a:pPr>
            <a:endParaRPr lang="en-US" sz="2500">
              <a:latin typeface="Arial" charset="0"/>
              <a:ea typeface="ＭＳ Ｐゴシック" charset="0"/>
            </a:endParaRPr>
          </a:p>
        </p:txBody>
      </p:sp>
      <p:sp>
        <p:nvSpPr>
          <p:cNvPr id="2" name="TextBox 1"/>
          <p:cNvSpPr txBox="1"/>
          <p:nvPr/>
        </p:nvSpPr>
        <p:spPr>
          <a:xfrm>
            <a:off x="731982" y="6080550"/>
            <a:ext cx="914400" cy="338554"/>
          </a:xfrm>
          <a:prstGeom prst="rect">
            <a:avLst/>
          </a:prstGeom>
          <a:noFill/>
        </p:spPr>
        <p:txBody>
          <a:bodyPr wrap="square" rtlCol="0">
            <a:noAutofit/>
          </a:bodyPr>
          <a:lstStyle/>
          <a:p>
            <a:r>
              <a:rPr lang="en-US" sz="1600" b="1" dirty="0" smtClean="0"/>
              <a:t>Judge</a:t>
            </a:r>
            <a:endParaRPr lang="en-US" sz="1600" b="1" dirty="0"/>
          </a:p>
        </p:txBody>
      </p:sp>
      <p:sp>
        <p:nvSpPr>
          <p:cNvPr id="10" name="TextBox 9"/>
          <p:cNvSpPr txBox="1"/>
          <p:nvPr/>
        </p:nvSpPr>
        <p:spPr>
          <a:xfrm>
            <a:off x="1736435" y="6080550"/>
            <a:ext cx="1343892" cy="338554"/>
          </a:xfrm>
          <a:prstGeom prst="rect">
            <a:avLst/>
          </a:prstGeom>
          <a:noFill/>
        </p:spPr>
        <p:txBody>
          <a:bodyPr wrap="square" rtlCol="0">
            <a:noAutofit/>
          </a:bodyPr>
          <a:lstStyle/>
          <a:p>
            <a:r>
              <a:rPr lang="en-US" sz="1600" b="1" dirty="0" smtClean="0"/>
              <a:t>Prosecutor</a:t>
            </a:r>
            <a:endParaRPr lang="en-US" sz="1600" b="1" dirty="0"/>
          </a:p>
        </p:txBody>
      </p:sp>
      <p:sp>
        <p:nvSpPr>
          <p:cNvPr id="11" name="TextBox 10"/>
          <p:cNvSpPr txBox="1"/>
          <p:nvPr/>
        </p:nvSpPr>
        <p:spPr>
          <a:xfrm>
            <a:off x="2991426" y="6080550"/>
            <a:ext cx="1610592" cy="338554"/>
          </a:xfrm>
          <a:prstGeom prst="rect">
            <a:avLst/>
          </a:prstGeom>
          <a:noFill/>
        </p:spPr>
        <p:txBody>
          <a:bodyPr wrap="square" rtlCol="0">
            <a:noAutofit/>
          </a:bodyPr>
          <a:lstStyle/>
          <a:p>
            <a:r>
              <a:rPr lang="en-US" sz="1600" b="1" dirty="0" smtClean="0"/>
              <a:t>Someone else</a:t>
            </a:r>
            <a:endParaRPr lang="en-US" sz="1600" b="1" dirty="0"/>
          </a:p>
        </p:txBody>
      </p:sp>
      <p:sp>
        <p:nvSpPr>
          <p:cNvPr id="7" name="Text Placeholder 6"/>
          <p:cNvSpPr>
            <a:spLocks noGrp="1"/>
          </p:cNvSpPr>
          <p:nvPr>
            <p:ph type="body" sz="quarter" idx="14"/>
          </p:nvPr>
        </p:nvSpPr>
        <p:spPr>
          <a:xfrm>
            <a:off x="5066145" y="1081808"/>
            <a:ext cx="3964709" cy="1138094"/>
          </a:xfrm>
          <a:prstGeom prst="roundRect">
            <a:avLst/>
          </a:prstGeom>
          <a:solidFill>
            <a:schemeClr val="bg1">
              <a:lumMod val="75000"/>
            </a:schemeClr>
          </a:solidFill>
        </p:spPr>
        <p:txBody>
          <a:bodyPr/>
          <a:lstStyle/>
          <a:p>
            <a:r>
              <a:rPr lang="en-US" sz="1500" dirty="0" smtClean="0"/>
              <a:t>Do </a:t>
            </a:r>
            <a:r>
              <a:rPr lang="en-US" sz="1500" dirty="0"/>
              <a:t>you favor or oppose allowing adult court judges, after a hearing, to overrule the prosecutor's decision, and send the case back to juvenile court?</a:t>
            </a:r>
          </a:p>
        </p:txBody>
      </p:sp>
    </p:spTree>
    <p:extLst>
      <p:ext uri="{BB962C8B-B14F-4D97-AF65-F5344CB8AC3E}">
        <p14:creationId xmlns:p14="http://schemas.microsoft.com/office/powerpoint/2010/main" xmlns="" val="3584710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r>
              <a:rPr lang="en-US" dirty="0" smtClean="0"/>
              <a:t>Messages</a:t>
            </a:r>
            <a:endParaRPr lang="en-US" dirty="0"/>
          </a:p>
        </p:txBody>
      </p:sp>
      <p:sp>
        <p:nvSpPr>
          <p:cNvPr id="32770" name="Slide Number Placeholder 3"/>
          <p:cNvSpPr>
            <a:spLocks noGrp="1"/>
          </p:cNvSpPr>
          <p:nvPr>
            <p:ph type="sldNum" sz="quarter" idx="11"/>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C5AF5153-156B-4A86-8D47-2C8990AD52E0}" type="slidenum">
              <a:rPr lang="en-US">
                <a:solidFill>
                  <a:schemeClr val="bg1"/>
                </a:solidFill>
              </a:rPr>
              <a:pPr eaLnBrk="1" hangingPunct="1"/>
              <a:t>10</a:t>
            </a:fld>
            <a:r>
              <a:rPr lang="en-US" dirty="0">
                <a:solidFill>
                  <a:schemeClr val="bg1"/>
                </a:solidFill>
              </a:rPr>
              <a:t>  </a:t>
            </a:r>
          </a:p>
        </p:txBody>
      </p:sp>
      <p:sp>
        <p:nvSpPr>
          <p:cNvPr id="32773" name="Line 4"/>
          <p:cNvSpPr>
            <a:spLocks noChangeShapeType="1"/>
          </p:cNvSpPr>
          <p:nvPr/>
        </p:nvSpPr>
        <p:spPr bwMode="auto">
          <a:xfrm flipH="1">
            <a:off x="868363" y="3200400"/>
            <a:ext cx="8275637" cy="0"/>
          </a:xfrm>
          <a:prstGeom prst="line">
            <a:avLst/>
          </a:prstGeom>
          <a:noFill/>
          <a:ln w="9525" cap="rnd">
            <a:solidFill>
              <a:schemeClr val="bg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tIns="0" bIns="0" anchor="ctr">
            <a:spAutoFit/>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xmlns="" val="1585329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noChangeAspect="1"/>
          </p:cNvGraphicFramePr>
          <p:nvPr>
            <p:ph idx="4294967295"/>
            <p:extLst>
              <p:ext uri="{D42A27DB-BD31-4B8C-83A1-F6EECF244321}">
                <p14:modId xmlns:p14="http://schemas.microsoft.com/office/powerpoint/2010/main" xmlns="" val="2550008830"/>
              </p:ext>
            </p:extLst>
          </p:nvPr>
        </p:nvGraphicFramePr>
        <p:xfrm>
          <a:off x="3954463" y="2413000"/>
          <a:ext cx="5138737"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3796" name="Rectangle 4"/>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lnSpc>
                <a:spcPct val="80000"/>
              </a:lnSpc>
              <a:defRPr/>
            </a:pPr>
            <a:r>
              <a:rPr lang="en-US" dirty="0"/>
              <a:t>Top Messages Make a Clear Case on Personal Responsibility and Preventing Recidivism</a:t>
            </a:r>
          </a:p>
        </p:txBody>
      </p:sp>
      <p:sp>
        <p:nvSpPr>
          <p:cNvPr id="33795" name="Slide Number Placeholder 4"/>
          <p:cNvSpPr>
            <a:spLocks noGrp="1"/>
          </p:cNvSpPr>
          <p:nvPr>
            <p:ph type="sldNum" sz="quarter" idx="12"/>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56DB1181-4FF5-437C-981C-9D1313C0B342}" type="slidenum">
              <a:rPr lang="en-US">
                <a:solidFill>
                  <a:schemeClr val="bg1"/>
                </a:solidFill>
              </a:rPr>
              <a:pPr eaLnBrk="1" hangingPunct="1"/>
              <a:t>11</a:t>
            </a:fld>
            <a:r>
              <a:rPr lang="en-US" dirty="0">
                <a:solidFill>
                  <a:schemeClr val="bg1"/>
                </a:solidFill>
              </a:rPr>
              <a:t> </a:t>
            </a:r>
          </a:p>
        </p:txBody>
      </p:sp>
      <p:sp>
        <p:nvSpPr>
          <p:cNvPr id="33797" name="Rectangle 5"/>
          <p:cNvSpPr>
            <a:spLocks noChangeArrowheads="1"/>
          </p:cNvSpPr>
          <p:nvPr/>
        </p:nvSpPr>
        <p:spPr bwMode="auto">
          <a:xfrm>
            <a:off x="5029200" y="2344737"/>
            <a:ext cx="152400" cy="152400"/>
          </a:xfrm>
          <a:prstGeom prst="rect">
            <a:avLst/>
          </a:prstGeom>
          <a:solidFill>
            <a:srgbClr val="68AA45"/>
          </a:solidFill>
          <a:ln>
            <a:noFill/>
          </a:ln>
          <a:effectLst/>
          <a:extLst>
            <a:ext uri="{91240B29-F687-4f45-9708-019B960494DF}">
              <a14:hiddenLine xmlns:a14="http://schemas.microsoft.com/office/drawing/2010/main" xmlns="" w="9525">
                <a:solidFill>
                  <a:srgbClr val="80808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3798" name="Text Box 6"/>
          <p:cNvSpPr txBox="1">
            <a:spLocks noChangeArrowheads="1"/>
          </p:cNvSpPr>
          <p:nvPr/>
        </p:nvSpPr>
        <p:spPr bwMode="auto">
          <a:xfrm>
            <a:off x="5437505" y="2314574"/>
            <a:ext cx="1295400" cy="182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dirty="0" smtClean="0"/>
              <a:t>Very convincing</a:t>
            </a:r>
          </a:p>
        </p:txBody>
      </p:sp>
      <p:sp>
        <p:nvSpPr>
          <p:cNvPr id="33799" name="Rectangle 7"/>
          <p:cNvSpPr>
            <a:spLocks noChangeArrowheads="1"/>
          </p:cNvSpPr>
          <p:nvPr/>
        </p:nvSpPr>
        <p:spPr bwMode="auto">
          <a:xfrm>
            <a:off x="7005320" y="2329654"/>
            <a:ext cx="152400" cy="152400"/>
          </a:xfrm>
          <a:prstGeom prst="rect">
            <a:avLst/>
          </a:prstGeom>
          <a:solidFill>
            <a:srgbClr val="BCDDA8"/>
          </a:solidFill>
          <a:ln>
            <a:noFill/>
          </a:ln>
          <a:effectLst/>
          <a:extLst>
            <a:ext uri="{91240B29-F687-4f45-9708-019B960494DF}">
              <a14:hiddenLine xmlns:a14="http://schemas.microsoft.com/office/drawing/2010/main" xmlns="" w="9525">
                <a:solidFill>
                  <a:srgbClr val="80808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3800" name="Text Box 8"/>
          <p:cNvSpPr txBox="1">
            <a:spLocks noChangeArrowheads="1"/>
          </p:cNvSpPr>
          <p:nvPr/>
        </p:nvSpPr>
        <p:spPr bwMode="auto">
          <a:xfrm>
            <a:off x="7213600" y="2314573"/>
            <a:ext cx="1828800" cy="182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dirty="0" smtClean="0"/>
              <a:t>Somewhat convincing</a:t>
            </a:r>
          </a:p>
        </p:txBody>
      </p:sp>
      <p:sp>
        <p:nvSpPr>
          <p:cNvPr id="33801" name="Rectangle 9"/>
          <p:cNvSpPr>
            <a:spLocks noChangeArrowheads="1"/>
          </p:cNvSpPr>
          <p:nvPr/>
        </p:nvSpPr>
        <p:spPr bwMode="auto">
          <a:xfrm>
            <a:off x="2144713" y="2728913"/>
            <a:ext cx="42862" cy="182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nchor="ctr">
            <a:spAutoFit/>
          </a:bodyPr>
          <a:lstStyle/>
          <a:p>
            <a:pPr algn="ctr">
              <a:defRPr/>
            </a:pPr>
            <a:r>
              <a:rPr lang="en-US">
                <a:latin typeface="Arial" charset="0"/>
                <a:ea typeface="ＭＳ Ｐゴシック" charset="0"/>
              </a:rPr>
              <a:t> </a:t>
            </a:r>
          </a:p>
        </p:txBody>
      </p:sp>
      <p:sp>
        <p:nvSpPr>
          <p:cNvPr id="33802" name="Line 12"/>
          <p:cNvSpPr>
            <a:spLocks noChangeShapeType="1"/>
          </p:cNvSpPr>
          <p:nvPr/>
        </p:nvSpPr>
        <p:spPr bwMode="auto">
          <a:xfrm>
            <a:off x="152400" y="334327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3803" name="Line 13"/>
          <p:cNvSpPr>
            <a:spLocks noChangeShapeType="1"/>
          </p:cNvSpPr>
          <p:nvPr/>
        </p:nvSpPr>
        <p:spPr bwMode="auto">
          <a:xfrm>
            <a:off x="152400" y="427672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3804" name="Line 14"/>
          <p:cNvSpPr>
            <a:spLocks noChangeShapeType="1"/>
          </p:cNvSpPr>
          <p:nvPr/>
        </p:nvSpPr>
        <p:spPr bwMode="auto">
          <a:xfrm>
            <a:off x="152400" y="522922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3806" name="Rectangle 17"/>
          <p:cNvSpPr>
            <a:spLocks noChangeArrowheads="1"/>
          </p:cNvSpPr>
          <p:nvPr/>
        </p:nvSpPr>
        <p:spPr bwMode="auto">
          <a:xfrm>
            <a:off x="8343157" y="2743200"/>
            <a:ext cx="227626"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spAutoFit/>
          </a:bodyPr>
          <a:lstStyle/>
          <a:p>
            <a:pPr algn="ctr">
              <a:defRPr/>
            </a:pPr>
            <a:r>
              <a:rPr lang="en-US" sz="1600" b="1" dirty="0">
                <a:solidFill>
                  <a:schemeClr val="bg1"/>
                </a:solidFill>
                <a:latin typeface="Arial" charset="0"/>
                <a:ea typeface="ＭＳ Ｐゴシック" charset="0"/>
              </a:rPr>
              <a:t>59</a:t>
            </a:r>
          </a:p>
        </p:txBody>
      </p:sp>
      <p:sp>
        <p:nvSpPr>
          <p:cNvPr id="33807" name="Rectangle 18"/>
          <p:cNvSpPr>
            <a:spLocks noChangeArrowheads="1"/>
          </p:cNvSpPr>
          <p:nvPr/>
        </p:nvSpPr>
        <p:spPr bwMode="auto">
          <a:xfrm>
            <a:off x="63500" y="2344738"/>
            <a:ext cx="4343400" cy="1009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defRPr/>
            </a:pPr>
            <a:r>
              <a:rPr lang="en-US" sz="1100" dirty="0">
                <a:latin typeface="Arial" charset="0"/>
                <a:ea typeface="ＭＳ Ｐゴシック" charset="0"/>
              </a:rPr>
              <a:t>Youth who commit crimes should be held </a:t>
            </a:r>
            <a:r>
              <a:rPr lang="en-US" sz="1100" b="1" dirty="0">
                <a:latin typeface="Arial" charset="0"/>
                <a:ea typeface="ＭＳ Ｐゴシック" charset="0"/>
              </a:rPr>
              <a:t>accountable</a:t>
            </a:r>
            <a:r>
              <a:rPr lang="en-US" sz="1100" dirty="0">
                <a:latin typeface="Arial" charset="0"/>
                <a:ea typeface="ＭＳ Ｐゴシック" charset="0"/>
              </a:rPr>
              <a:t> for their actions. They should serve a </a:t>
            </a:r>
            <a:r>
              <a:rPr lang="en-US" sz="1100" b="1" dirty="0">
                <a:latin typeface="Arial" charset="0"/>
                <a:ea typeface="ＭＳ Ｐゴシック" charset="0"/>
              </a:rPr>
              <a:t>punishment that fits</a:t>
            </a:r>
            <a:r>
              <a:rPr lang="en-US" sz="1100" dirty="0">
                <a:latin typeface="Arial" charset="0"/>
                <a:ea typeface="ＭＳ Ｐゴシック" charset="0"/>
              </a:rPr>
              <a:t> and make things right with the victim through compensation or restitution. But we all know the value of forgiveness and second chances, and </a:t>
            </a:r>
            <a:r>
              <a:rPr lang="en-US" sz="1100" b="1" dirty="0">
                <a:latin typeface="Arial" charset="0"/>
                <a:ea typeface="ＭＳ Ｐゴシック" charset="0"/>
              </a:rPr>
              <a:t>once they have atoned, we need to help them move forward and make a positive contribution to society</a:t>
            </a:r>
            <a:r>
              <a:rPr lang="en-US" sz="1100" dirty="0">
                <a:latin typeface="Arial" charset="0"/>
                <a:ea typeface="ＭＳ Ｐゴシック" charset="0"/>
              </a:rPr>
              <a:t>.</a:t>
            </a:r>
            <a:endParaRPr lang="en-US" sz="1100" b="1" dirty="0">
              <a:latin typeface="Arial" charset="0"/>
              <a:ea typeface="ＭＳ Ｐゴシック" charset="0"/>
            </a:endParaRPr>
          </a:p>
        </p:txBody>
      </p:sp>
      <p:sp>
        <p:nvSpPr>
          <p:cNvPr id="33808" name="Rectangle 20"/>
          <p:cNvSpPr>
            <a:spLocks noChangeArrowheads="1"/>
          </p:cNvSpPr>
          <p:nvPr/>
        </p:nvSpPr>
        <p:spPr bwMode="auto">
          <a:xfrm>
            <a:off x="8381871" y="3667125"/>
            <a:ext cx="227626"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spAutoFit/>
          </a:bodyPr>
          <a:lstStyle/>
          <a:p>
            <a:pPr algn="ctr">
              <a:defRPr/>
            </a:pPr>
            <a:r>
              <a:rPr lang="en-US" sz="1600" b="1" dirty="0">
                <a:solidFill>
                  <a:schemeClr val="bg1"/>
                </a:solidFill>
                <a:latin typeface="Arial" charset="0"/>
                <a:ea typeface="ＭＳ Ｐゴシック" charset="0"/>
              </a:rPr>
              <a:t>59</a:t>
            </a:r>
          </a:p>
        </p:txBody>
      </p:sp>
      <p:sp>
        <p:nvSpPr>
          <p:cNvPr id="33809" name="Rectangle 22"/>
          <p:cNvSpPr>
            <a:spLocks noChangeArrowheads="1"/>
          </p:cNvSpPr>
          <p:nvPr/>
        </p:nvSpPr>
        <p:spPr bwMode="auto">
          <a:xfrm>
            <a:off x="73025" y="3468688"/>
            <a:ext cx="4343400" cy="673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defRPr/>
            </a:pPr>
            <a:r>
              <a:rPr lang="en-US" sz="1100">
                <a:latin typeface="Arial" charset="0"/>
                <a:ea typeface="ＭＳ Ｐゴシック" charset="0"/>
              </a:rPr>
              <a:t>The reality is that almost every youth offender will be released. The best thing for society is to </a:t>
            </a:r>
            <a:r>
              <a:rPr lang="en-US" sz="1100" b="1">
                <a:latin typeface="Arial" charset="0"/>
                <a:ea typeface="ＭＳ Ｐゴシック" charset="0"/>
              </a:rPr>
              <a:t>make sure kids get treatment and training so they are less likely to commit another crime and can become productive citizens</a:t>
            </a:r>
            <a:r>
              <a:rPr lang="en-US" sz="1100">
                <a:latin typeface="Arial" charset="0"/>
                <a:ea typeface="ＭＳ Ｐゴシック" charset="0"/>
              </a:rPr>
              <a:t>.</a:t>
            </a:r>
            <a:endParaRPr lang="en-US" sz="1100" b="1">
              <a:latin typeface="Arial" charset="0"/>
              <a:ea typeface="ＭＳ Ｐゴシック" charset="0"/>
            </a:endParaRPr>
          </a:p>
        </p:txBody>
      </p:sp>
      <p:sp>
        <p:nvSpPr>
          <p:cNvPr id="33810" name="Rectangle 23"/>
          <p:cNvSpPr>
            <a:spLocks noChangeArrowheads="1"/>
          </p:cNvSpPr>
          <p:nvPr/>
        </p:nvSpPr>
        <p:spPr bwMode="auto">
          <a:xfrm>
            <a:off x="76200" y="4340225"/>
            <a:ext cx="4343400" cy="841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defRPr/>
            </a:pPr>
            <a:r>
              <a:rPr lang="en-US" sz="1100">
                <a:latin typeface="Arial" charset="0"/>
                <a:ea typeface="ＭＳ Ｐゴシック" charset="0"/>
              </a:rPr>
              <a:t>Youth who commit a crime are often incarcerated in jails or prisons with adults, where </a:t>
            </a:r>
            <a:r>
              <a:rPr lang="en-US" sz="1100" b="1">
                <a:latin typeface="Arial" charset="0"/>
                <a:ea typeface="ＭＳ Ｐゴシック" charset="0"/>
              </a:rPr>
              <a:t>more than 20 percent of sexual assaults are committed against youth under age 18</a:t>
            </a:r>
            <a:r>
              <a:rPr lang="en-US" sz="1100">
                <a:latin typeface="Arial" charset="0"/>
                <a:ea typeface="ＭＳ Ｐゴシック" charset="0"/>
              </a:rPr>
              <a:t>, even though they make up just 1 percent of the inmate population. We have a responsibility to protect youth while they are in the state's custody</a:t>
            </a:r>
            <a:endParaRPr lang="en-US" sz="1100" b="1">
              <a:latin typeface="Arial" charset="0"/>
              <a:ea typeface="ＭＳ Ｐゴシック" charset="0"/>
            </a:endParaRPr>
          </a:p>
        </p:txBody>
      </p:sp>
      <p:sp>
        <p:nvSpPr>
          <p:cNvPr id="33811" name="Rectangle 25"/>
          <p:cNvSpPr>
            <a:spLocks noChangeArrowheads="1"/>
          </p:cNvSpPr>
          <p:nvPr/>
        </p:nvSpPr>
        <p:spPr bwMode="auto">
          <a:xfrm>
            <a:off x="76200" y="5284788"/>
            <a:ext cx="4343400" cy="1009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defRPr/>
            </a:pPr>
            <a:r>
              <a:rPr lang="en-US" sz="1100" b="1">
                <a:latin typeface="Arial" charset="0"/>
                <a:ea typeface="ＭＳ Ｐゴシック" charset="0"/>
              </a:rPr>
              <a:t>The top priority for the juvenile justice system is stopping repeat offenses and reducing crime</a:t>
            </a:r>
            <a:r>
              <a:rPr lang="en-US" sz="1100">
                <a:latin typeface="Arial" charset="0"/>
                <a:ea typeface="ＭＳ Ｐゴシック" charset="0"/>
              </a:rPr>
              <a:t>. But incarcerating youth is not getting the job done. Instead of poorly run prisons, we need </a:t>
            </a:r>
            <a:r>
              <a:rPr lang="en-US" sz="1100" b="1">
                <a:latin typeface="Arial" charset="0"/>
                <a:ea typeface="ＭＳ Ｐゴシック" charset="0"/>
              </a:rPr>
              <a:t>tough, rigorous alternatives for youth offenders, such as intensive rehabilitation, education, and job training, required counseling and drug treatment, and mandatory supervision</a:t>
            </a:r>
            <a:r>
              <a:rPr lang="en-US" sz="1100">
                <a:latin typeface="Arial" charset="0"/>
                <a:ea typeface="ＭＳ Ｐゴシック" charset="0"/>
              </a:rPr>
              <a:t>.</a:t>
            </a:r>
            <a:endParaRPr lang="en-US" sz="1100" b="1">
              <a:latin typeface="Arial" charset="0"/>
              <a:ea typeface="ＭＳ Ｐゴシック" charset="0"/>
            </a:endParaRPr>
          </a:p>
        </p:txBody>
      </p:sp>
      <p:sp>
        <p:nvSpPr>
          <p:cNvPr id="33812" name="Rectangle 26"/>
          <p:cNvSpPr>
            <a:spLocks noChangeArrowheads="1"/>
          </p:cNvSpPr>
          <p:nvPr/>
        </p:nvSpPr>
        <p:spPr bwMode="auto">
          <a:xfrm>
            <a:off x="8172936" y="4600575"/>
            <a:ext cx="227626"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spAutoFit/>
          </a:bodyPr>
          <a:lstStyle/>
          <a:p>
            <a:pPr algn="ctr">
              <a:defRPr/>
            </a:pPr>
            <a:r>
              <a:rPr lang="en-US" sz="1600" b="1" dirty="0">
                <a:solidFill>
                  <a:schemeClr val="bg1"/>
                </a:solidFill>
                <a:latin typeface="Arial" charset="0"/>
                <a:ea typeface="ＭＳ Ｐゴシック" charset="0"/>
              </a:rPr>
              <a:t>56</a:t>
            </a:r>
          </a:p>
        </p:txBody>
      </p:sp>
      <p:sp>
        <p:nvSpPr>
          <p:cNvPr id="33813" name="Rectangle 28"/>
          <p:cNvSpPr>
            <a:spLocks noChangeArrowheads="1"/>
          </p:cNvSpPr>
          <p:nvPr/>
        </p:nvSpPr>
        <p:spPr bwMode="auto">
          <a:xfrm>
            <a:off x="8052337" y="5591175"/>
            <a:ext cx="227626" cy="2462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spAutoFit/>
          </a:bodyPr>
          <a:lstStyle/>
          <a:p>
            <a:pPr algn="ctr">
              <a:defRPr/>
            </a:pPr>
            <a:r>
              <a:rPr lang="en-US" sz="1600" b="1" dirty="0">
                <a:solidFill>
                  <a:schemeClr val="bg1"/>
                </a:solidFill>
                <a:latin typeface="Arial" charset="0"/>
                <a:ea typeface="ＭＳ Ｐゴシック" charset="0"/>
              </a:rPr>
              <a:t>54</a:t>
            </a:r>
          </a:p>
        </p:txBody>
      </p:sp>
      <p:sp>
        <p:nvSpPr>
          <p:cNvPr id="7" name="TextBox 6"/>
          <p:cNvSpPr txBox="1"/>
          <p:nvPr/>
        </p:nvSpPr>
        <p:spPr>
          <a:xfrm>
            <a:off x="9525" y="914400"/>
            <a:ext cx="8277225" cy="1354217"/>
          </a:xfrm>
          <a:prstGeom prst="rect">
            <a:avLst/>
          </a:prstGeom>
          <a:noFill/>
        </p:spPr>
        <p:txBody>
          <a:bodyPr wrap="square" rtlCol="0">
            <a:spAutoFit/>
          </a:bodyPr>
          <a:lstStyle/>
          <a:p>
            <a:r>
              <a:rPr lang="en-US" sz="1600" i="1" dirty="0"/>
              <a:t>The following are some statements people might make about the juvenile justice system. For each, please rate how much you agree with this statement on a scale from 1 to 7, where a score closer to 7 means you completely agree and a score closer to 1 means you completely disagree. You may use any number from 1 to 7.</a:t>
            </a:r>
          </a:p>
          <a:p>
            <a:endParaRPr lang="en-US" dirty="0"/>
          </a:p>
        </p:txBody>
      </p:sp>
    </p:spTree>
    <p:extLst>
      <p:ext uri="{BB962C8B-B14F-4D97-AF65-F5344CB8AC3E}">
        <p14:creationId xmlns:p14="http://schemas.microsoft.com/office/powerpoint/2010/main" xmlns="" val="273975465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defRPr/>
            </a:pPr>
            <a:r>
              <a:rPr lang="en-US" sz="2000" dirty="0"/>
              <a:t>In Their Own Words, People Cite Public Safety and Reducing Recidivism as Best Reasons for Juvenile Justice System Reform</a:t>
            </a:r>
          </a:p>
        </p:txBody>
      </p:sp>
      <p:graphicFrame>
        <p:nvGraphicFramePr>
          <p:cNvPr id="46082" name="Object 1"/>
          <p:cNvGraphicFramePr>
            <a:graphicFrameLocks noChangeAspect="1"/>
          </p:cNvGraphicFramePr>
          <p:nvPr>
            <p:extLst>
              <p:ext uri="{D42A27DB-BD31-4B8C-83A1-F6EECF244321}">
                <p14:modId xmlns:p14="http://schemas.microsoft.com/office/powerpoint/2010/main" xmlns="" val="4292680419"/>
              </p:ext>
            </p:extLst>
          </p:nvPr>
        </p:nvGraphicFramePr>
        <p:xfrm>
          <a:off x="-914400" y="3429000"/>
          <a:ext cx="5486400" cy="2743200"/>
        </p:xfrm>
        <a:graphic>
          <a:graphicData uri="http://schemas.openxmlformats.org/presentationml/2006/ole">
            <p:oleObj spid="_x0000_s3095" name="Chart" r:id="rId3" imgW="8524951" imgH="4257751" progId="MSGraph.Chart.8">
              <p:embed/>
            </p:oleObj>
          </a:graphicData>
        </a:graphic>
      </p:graphicFrame>
      <p:sp>
        <p:nvSpPr>
          <p:cNvPr id="34820" name="Rectangle 5"/>
          <p:cNvSpPr>
            <a:spLocks noChangeArrowheads="1"/>
          </p:cNvSpPr>
          <p:nvPr/>
        </p:nvSpPr>
        <p:spPr bwMode="auto">
          <a:xfrm>
            <a:off x="304800" y="2332038"/>
            <a:ext cx="152400" cy="152400"/>
          </a:xfrm>
          <a:prstGeom prst="rect">
            <a:avLst/>
          </a:prstGeom>
          <a:solidFill>
            <a:srgbClr val="68AA45"/>
          </a:solidFill>
          <a:ln>
            <a:noFill/>
          </a:ln>
          <a:effectLst/>
          <a:extLst>
            <a:ext uri="{91240B29-F687-4f45-9708-019B960494DF}">
              <a14:hiddenLine xmlns:a14="http://schemas.microsoft.com/office/drawing/2010/main" xmlns="" w="9525">
                <a:solidFill>
                  <a:srgbClr val="80808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4821" name="Text Box 6"/>
          <p:cNvSpPr txBox="1">
            <a:spLocks noChangeArrowheads="1"/>
          </p:cNvSpPr>
          <p:nvPr/>
        </p:nvSpPr>
        <p:spPr bwMode="auto">
          <a:xfrm>
            <a:off x="533400" y="2332038"/>
            <a:ext cx="22860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smtClean="0"/>
              <a:t>Moral Reasons</a:t>
            </a:r>
          </a:p>
        </p:txBody>
      </p:sp>
      <p:sp>
        <p:nvSpPr>
          <p:cNvPr id="46085" name="Rectangle 7"/>
          <p:cNvSpPr>
            <a:spLocks noChangeArrowheads="1"/>
          </p:cNvSpPr>
          <p:nvPr/>
        </p:nvSpPr>
        <p:spPr bwMode="auto">
          <a:xfrm>
            <a:off x="304800" y="2560638"/>
            <a:ext cx="152400" cy="152400"/>
          </a:xfrm>
          <a:prstGeom prst="rect">
            <a:avLst/>
          </a:prstGeom>
          <a:solidFill>
            <a:srgbClr val="00B0F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0" tIns="0" rIns="0" bIns="0" anchor="ctr">
            <a:spAutoFit/>
          </a:bodyPr>
          <a:lstStyle/>
          <a:p>
            <a:endParaRPr lang="en-US"/>
          </a:p>
        </p:txBody>
      </p:sp>
      <p:sp>
        <p:nvSpPr>
          <p:cNvPr id="34823" name="Text Box 8"/>
          <p:cNvSpPr txBox="1">
            <a:spLocks noChangeArrowheads="1"/>
          </p:cNvSpPr>
          <p:nvPr/>
        </p:nvSpPr>
        <p:spPr bwMode="auto">
          <a:xfrm>
            <a:off x="533400" y="2560638"/>
            <a:ext cx="19812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smtClean="0"/>
              <a:t>Economic Reasons</a:t>
            </a:r>
          </a:p>
        </p:txBody>
      </p:sp>
      <p:sp>
        <p:nvSpPr>
          <p:cNvPr id="46087" name="Rectangle 5"/>
          <p:cNvSpPr>
            <a:spLocks noChangeArrowheads="1"/>
          </p:cNvSpPr>
          <p:nvPr/>
        </p:nvSpPr>
        <p:spPr bwMode="auto">
          <a:xfrm>
            <a:off x="304800" y="1873250"/>
            <a:ext cx="152400" cy="152400"/>
          </a:xfrm>
          <a:prstGeom prst="rect">
            <a:avLst/>
          </a:prstGeom>
          <a:solidFill>
            <a:srgbClr val="FFC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0" tIns="0" rIns="0" bIns="0" anchor="ctr">
            <a:spAutoFit/>
          </a:bodyPr>
          <a:lstStyle/>
          <a:p>
            <a:endParaRPr lang="en-US"/>
          </a:p>
        </p:txBody>
      </p:sp>
      <p:sp>
        <p:nvSpPr>
          <p:cNvPr id="34825" name="Text Box 6"/>
          <p:cNvSpPr txBox="1">
            <a:spLocks noChangeArrowheads="1"/>
          </p:cNvSpPr>
          <p:nvPr/>
        </p:nvSpPr>
        <p:spPr bwMode="auto">
          <a:xfrm>
            <a:off x="533400" y="1873250"/>
            <a:ext cx="19812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smtClean="0"/>
              <a:t>Recidivism/Public Safety</a:t>
            </a:r>
          </a:p>
        </p:txBody>
      </p:sp>
      <p:sp>
        <p:nvSpPr>
          <p:cNvPr id="13" name="Rectangle 7"/>
          <p:cNvSpPr>
            <a:spLocks noChangeArrowheads="1"/>
          </p:cNvSpPr>
          <p:nvPr/>
        </p:nvSpPr>
        <p:spPr bwMode="auto">
          <a:xfrm>
            <a:off x="304800" y="2085975"/>
            <a:ext cx="152400" cy="184150"/>
          </a:xfrm>
          <a:prstGeom prst="rect">
            <a:avLst/>
          </a:prstGeom>
          <a:solidFill>
            <a:srgbClr val="BCDDA8"/>
          </a:solidFill>
          <a:ln>
            <a:noFill/>
          </a:ln>
          <a:effectLst/>
        </p:spPr>
        <p:txBody>
          <a:bodyPr lIns="0" tIns="0" rIns="0" bIns="0" anchor="ctr">
            <a:spAutoFit/>
          </a:bodyPr>
          <a:lstStyle/>
          <a:p>
            <a:pPr>
              <a:defRPr/>
            </a:pPr>
            <a:endParaRPr lang="en-US">
              <a:solidFill>
                <a:schemeClr val="bg1">
                  <a:lumMod val="75000"/>
                </a:schemeClr>
              </a:solidFill>
              <a:latin typeface="Arial" charset="0"/>
              <a:ea typeface="+mn-ea"/>
            </a:endParaRPr>
          </a:p>
        </p:txBody>
      </p:sp>
      <p:sp>
        <p:nvSpPr>
          <p:cNvPr id="34827" name="Text Box 8"/>
          <p:cNvSpPr txBox="1">
            <a:spLocks noChangeArrowheads="1"/>
          </p:cNvSpPr>
          <p:nvPr/>
        </p:nvSpPr>
        <p:spPr bwMode="auto">
          <a:xfrm>
            <a:off x="533400" y="2101850"/>
            <a:ext cx="24384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dirty="0" smtClean="0"/>
              <a:t>Problem with Adult Prisons</a:t>
            </a:r>
          </a:p>
        </p:txBody>
      </p:sp>
      <p:sp>
        <p:nvSpPr>
          <p:cNvPr id="46091" name="Rectangle 5"/>
          <p:cNvSpPr>
            <a:spLocks noChangeArrowheads="1"/>
          </p:cNvSpPr>
          <p:nvPr/>
        </p:nvSpPr>
        <p:spPr bwMode="auto">
          <a:xfrm>
            <a:off x="304800" y="2787650"/>
            <a:ext cx="152400" cy="1524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0" tIns="0" rIns="0" bIns="0" anchor="ctr">
            <a:spAutoFit/>
          </a:bodyPr>
          <a:lstStyle/>
          <a:p>
            <a:endParaRPr lang="en-US"/>
          </a:p>
        </p:txBody>
      </p:sp>
      <p:sp>
        <p:nvSpPr>
          <p:cNvPr id="34829" name="Text Box 6"/>
          <p:cNvSpPr txBox="1">
            <a:spLocks noChangeArrowheads="1"/>
          </p:cNvSpPr>
          <p:nvPr/>
        </p:nvSpPr>
        <p:spPr bwMode="auto">
          <a:xfrm>
            <a:off x="533400" y="2787650"/>
            <a:ext cx="19812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smtClean="0"/>
              <a:t>Other Support</a:t>
            </a:r>
          </a:p>
        </p:txBody>
      </p:sp>
      <p:sp>
        <p:nvSpPr>
          <p:cNvPr id="46093" name="AutoShape 6"/>
          <p:cNvSpPr>
            <a:spLocks noChangeArrowheads="1"/>
          </p:cNvSpPr>
          <p:nvPr/>
        </p:nvSpPr>
        <p:spPr bwMode="auto">
          <a:xfrm>
            <a:off x="5481320" y="1073150"/>
            <a:ext cx="3603625" cy="1600200"/>
          </a:xfrm>
          <a:prstGeom prst="wedgeRoundRectCallout">
            <a:avLst>
              <a:gd name="adj1" fmla="val 36870"/>
              <a:gd name="adj2" fmla="val 80653"/>
              <a:gd name="adj3" fmla="val 16667"/>
            </a:avLst>
          </a:prstGeom>
          <a:solidFill>
            <a:schemeClr val="bg1"/>
          </a:solidFill>
          <a:ln w="9525">
            <a:solidFill>
              <a:srgbClr val="808080"/>
            </a:solidFill>
            <a:miter lim="800000"/>
            <a:headEnd/>
            <a:tailEnd/>
          </a:ln>
        </p:spPr>
        <p:txBody>
          <a:bodyPr lIns="0" tIns="0" rIns="0" bIns="0" anchor="ctr"/>
          <a:lstStyle/>
          <a:p>
            <a:pPr algn="l"/>
            <a:r>
              <a:rPr lang="en-US" sz="1200" b="1" i="1" dirty="0"/>
              <a:t>"Incarceration doesn't change their attitudes and behavior so when they are released they will continue in the same dangerous behavior, so we need to focus more on correctional tactics versus simply punishing... Yes they need to be punished, but they also need to be taught how to change and be a positive influence in society."</a:t>
            </a:r>
          </a:p>
        </p:txBody>
      </p:sp>
      <p:sp>
        <p:nvSpPr>
          <p:cNvPr id="46094" name="AutoShape 6"/>
          <p:cNvSpPr>
            <a:spLocks noChangeArrowheads="1"/>
          </p:cNvSpPr>
          <p:nvPr/>
        </p:nvSpPr>
        <p:spPr bwMode="auto">
          <a:xfrm>
            <a:off x="6172200" y="3657600"/>
            <a:ext cx="2743200" cy="1676400"/>
          </a:xfrm>
          <a:prstGeom prst="wedgeRoundRectCallout">
            <a:avLst>
              <a:gd name="adj1" fmla="val 60"/>
              <a:gd name="adj2" fmla="val 71685"/>
              <a:gd name="adj3" fmla="val 16667"/>
            </a:avLst>
          </a:prstGeom>
          <a:solidFill>
            <a:schemeClr val="bg1"/>
          </a:solidFill>
          <a:ln w="9525">
            <a:solidFill>
              <a:srgbClr val="808080"/>
            </a:solidFill>
            <a:miter lim="800000"/>
            <a:headEnd/>
            <a:tailEnd/>
          </a:ln>
        </p:spPr>
        <p:txBody>
          <a:bodyPr lIns="0" tIns="0" rIns="0" bIns="0" anchor="ctr"/>
          <a:lstStyle/>
          <a:p>
            <a:pPr algn="l"/>
            <a:r>
              <a:rPr lang="en-US" sz="1200" b="1" i="1" dirty="0"/>
              <a:t>"Youth who commit crimes need to be accountable for their actions, but should not be held in adult prisons. Abuse towards youth in prisons and the possibility of "hardening" them to become repeat offenders into their adult years is reason to avoid incarceration with adults."</a:t>
            </a:r>
          </a:p>
        </p:txBody>
      </p:sp>
      <p:sp>
        <p:nvSpPr>
          <p:cNvPr id="46095" name="AutoShape 3"/>
          <p:cNvSpPr>
            <a:spLocks noChangeArrowheads="1"/>
          </p:cNvSpPr>
          <p:nvPr/>
        </p:nvSpPr>
        <p:spPr bwMode="auto">
          <a:xfrm>
            <a:off x="2971800" y="2484438"/>
            <a:ext cx="2590800" cy="1438275"/>
          </a:xfrm>
          <a:prstGeom prst="wedgeRoundRectCallout">
            <a:avLst>
              <a:gd name="adj1" fmla="val 39153"/>
              <a:gd name="adj2" fmla="val 82671"/>
              <a:gd name="adj3" fmla="val 16667"/>
            </a:avLst>
          </a:prstGeom>
          <a:solidFill>
            <a:schemeClr val="bg1"/>
          </a:solidFill>
          <a:ln w="9525">
            <a:solidFill>
              <a:srgbClr val="808080"/>
            </a:solidFill>
            <a:miter lim="800000"/>
            <a:headEnd/>
            <a:tailEnd/>
          </a:ln>
        </p:spPr>
        <p:txBody>
          <a:bodyPr lIns="0" tIns="0" rIns="0" bIns="0" anchor="ctr"/>
          <a:lstStyle/>
          <a:p>
            <a:pPr algn="l"/>
            <a:r>
              <a:rPr lang="en-US" sz="1200" b="1" i="1" dirty="0"/>
              <a:t>"These are kids.  They need to take responsibility for their actions, yet they need to be taught how they should respond in various situations, so that they will make better choices next time."</a:t>
            </a:r>
          </a:p>
        </p:txBody>
      </p:sp>
      <p:sp>
        <p:nvSpPr>
          <p:cNvPr id="19" name="Rectangle 5"/>
          <p:cNvSpPr>
            <a:spLocks noChangeArrowheads="1"/>
          </p:cNvSpPr>
          <p:nvPr/>
        </p:nvSpPr>
        <p:spPr bwMode="auto">
          <a:xfrm>
            <a:off x="304800" y="3008313"/>
            <a:ext cx="152400" cy="152400"/>
          </a:xfrm>
          <a:prstGeom prst="rect">
            <a:avLst/>
          </a:prstGeom>
          <a:solidFill>
            <a:schemeClr val="bg1">
              <a:lumMod val="75000"/>
            </a:schemeClr>
          </a:solidFill>
          <a:ln>
            <a:noFill/>
          </a:ln>
        </p:spPr>
        <p:txBody>
          <a:bodyPr lIns="0" tIns="0" rIns="0" bIns="0" anchor="ctr">
            <a:spAutoFit/>
          </a:bodyPr>
          <a:lstStyle/>
          <a:p>
            <a:pPr>
              <a:defRPr/>
            </a:pPr>
            <a:endParaRPr lang="en-US">
              <a:ea typeface="+mn-ea"/>
            </a:endParaRPr>
          </a:p>
        </p:txBody>
      </p:sp>
      <p:sp>
        <p:nvSpPr>
          <p:cNvPr id="34835" name="Text Box 6"/>
          <p:cNvSpPr txBox="1">
            <a:spLocks noChangeArrowheads="1"/>
          </p:cNvSpPr>
          <p:nvPr/>
        </p:nvSpPr>
        <p:spPr bwMode="auto">
          <a:xfrm>
            <a:off x="533400" y="3008313"/>
            <a:ext cx="19812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smtClean="0"/>
              <a:t>Non-Response</a:t>
            </a:r>
          </a:p>
        </p:txBody>
      </p:sp>
      <p:sp>
        <p:nvSpPr>
          <p:cNvPr id="21" name="Slide Number Placeholder 4"/>
          <p:cNvSpPr>
            <a:spLocks noGrp="1"/>
          </p:cNvSpPr>
          <p:nvPr>
            <p:ph type="sldNum" sz="quarter" idx="4294967295"/>
          </p:nvPr>
        </p:nvSpPr>
        <p:spPr>
          <a:xfrm>
            <a:off x="8246745" y="6437747"/>
            <a:ext cx="914400" cy="457200"/>
          </a:xfrm>
          <a:prstGeom prst="rect">
            <a:avLst/>
          </a:prstGeom>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r" eaLnBrk="1" hangingPunct="1"/>
            <a:r>
              <a:rPr lang="en-US" b="1" dirty="0" smtClean="0">
                <a:solidFill>
                  <a:schemeClr val="bg1"/>
                </a:solidFill>
              </a:rPr>
              <a:t>Figure </a:t>
            </a:r>
            <a:fld id="{5CBB2863-F422-49E7-9F7B-F566A31DCFE0}" type="slidenum">
              <a:rPr lang="en-US" b="1">
                <a:solidFill>
                  <a:schemeClr val="bg1"/>
                </a:solidFill>
              </a:rPr>
              <a:pPr algn="r" eaLnBrk="1" hangingPunct="1"/>
              <a:t>12</a:t>
            </a:fld>
            <a:r>
              <a:rPr lang="en-US" b="1" dirty="0">
                <a:solidFill>
                  <a:schemeClr val="bg1"/>
                </a:solidFill>
              </a:rPr>
              <a:t>  </a:t>
            </a:r>
          </a:p>
        </p:txBody>
      </p:sp>
    </p:spTree>
    <p:extLst>
      <p:ext uri="{BB962C8B-B14F-4D97-AF65-F5344CB8AC3E}">
        <p14:creationId xmlns:p14="http://schemas.microsoft.com/office/powerpoint/2010/main" xmlns="" val="2326244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lnSpc>
                <a:spcPct val="80000"/>
              </a:lnSpc>
              <a:defRPr/>
            </a:pPr>
            <a:r>
              <a:rPr lang="en-US" sz="2400" dirty="0"/>
              <a:t>Top Critiques of Reform Center on Public Safety and Justice; Attempts to Validate the Current System Fail </a:t>
            </a:r>
          </a:p>
        </p:txBody>
      </p:sp>
      <p:graphicFrame>
        <p:nvGraphicFramePr>
          <p:cNvPr id="57345" name="Object 2"/>
          <p:cNvGraphicFramePr>
            <a:graphicFrameLocks noGrp="1" noChangeAspect="1"/>
          </p:cNvGraphicFramePr>
          <p:nvPr>
            <p:ph type="chart" sz="quarter" idx="11"/>
            <p:extLst>
              <p:ext uri="{D42A27DB-BD31-4B8C-83A1-F6EECF244321}">
                <p14:modId xmlns:p14="http://schemas.microsoft.com/office/powerpoint/2010/main" xmlns="" val="651245985"/>
              </p:ext>
            </p:extLst>
          </p:nvPr>
        </p:nvGraphicFramePr>
        <p:xfrm>
          <a:off x="4318000" y="2181225"/>
          <a:ext cx="4962525" cy="4146550"/>
        </p:xfrm>
        <a:graphic>
          <a:graphicData uri="http://schemas.openxmlformats.org/presentationml/2006/ole">
            <p:oleObj spid="_x0000_s4118" name="Chart" r:id="rId4" imgW="5610208" imgH="4686321" progId="MSGraph.Chart.8">
              <p:embed/>
            </p:oleObj>
          </a:graphicData>
        </a:graphic>
      </p:graphicFrame>
      <p:sp>
        <p:nvSpPr>
          <p:cNvPr id="2" name="Text Placeholder 1"/>
          <p:cNvSpPr>
            <a:spLocks noGrp="1"/>
          </p:cNvSpPr>
          <p:nvPr>
            <p:ph type="body" sz="quarter" idx="12"/>
          </p:nvPr>
        </p:nvSpPr>
        <p:spPr>
          <a:xfrm>
            <a:off x="0" y="898525"/>
            <a:ext cx="8991600" cy="1082675"/>
          </a:xfrm>
        </p:spPr>
        <p:txBody>
          <a:bodyPr/>
          <a:lstStyle/>
          <a:p>
            <a:pPr>
              <a:spcBef>
                <a:spcPts val="0"/>
              </a:spcBef>
            </a:pPr>
            <a:r>
              <a:rPr lang="en-US" kern="600" dirty="0">
                <a:latin typeface="Arial" pitchFamily="34" charset="0"/>
              </a:rPr>
              <a:t>The following are some more statements people might make about the juvenile justice</a:t>
            </a:r>
          </a:p>
          <a:p>
            <a:pPr>
              <a:spcBef>
                <a:spcPts val="0"/>
              </a:spcBef>
            </a:pPr>
            <a:r>
              <a:rPr lang="en-US" kern="600" dirty="0">
                <a:latin typeface="Arial" pitchFamily="34" charset="0"/>
              </a:rPr>
              <a:t>system. For each, please rate how much you agree with this statement on a scale from 1 to </a:t>
            </a:r>
            <a:r>
              <a:rPr lang="en-US" kern="600" dirty="0" smtClean="0">
                <a:latin typeface="Arial" pitchFamily="34" charset="0"/>
              </a:rPr>
              <a:t>7,where </a:t>
            </a:r>
            <a:r>
              <a:rPr lang="en-US" kern="600" dirty="0">
                <a:latin typeface="Arial" pitchFamily="34" charset="0"/>
              </a:rPr>
              <a:t>a score closer to 7 means you completely agree and a score closer to 1 means </a:t>
            </a:r>
            <a:r>
              <a:rPr lang="en-US" kern="600" dirty="0" smtClean="0">
                <a:latin typeface="Arial" pitchFamily="34" charset="0"/>
              </a:rPr>
              <a:t>you completely </a:t>
            </a:r>
            <a:r>
              <a:rPr lang="en-US" kern="600" dirty="0">
                <a:latin typeface="Arial" pitchFamily="34" charset="0"/>
              </a:rPr>
              <a:t>disagree. You may use any number from 1 to 7.</a:t>
            </a:r>
          </a:p>
          <a:p>
            <a:endParaRPr lang="en-US" kern="600" dirty="0">
              <a:latin typeface="Arial" pitchFamily="34" charset="0"/>
            </a:endParaRPr>
          </a:p>
        </p:txBody>
      </p:sp>
      <p:sp>
        <p:nvSpPr>
          <p:cNvPr id="38917" name="Rectangle 5"/>
          <p:cNvSpPr>
            <a:spLocks noChangeArrowheads="1"/>
          </p:cNvSpPr>
          <p:nvPr/>
        </p:nvSpPr>
        <p:spPr bwMode="auto">
          <a:xfrm>
            <a:off x="7086600" y="1752600"/>
            <a:ext cx="152400" cy="152400"/>
          </a:xfrm>
          <a:prstGeom prst="rect">
            <a:avLst/>
          </a:prstGeom>
          <a:solidFill>
            <a:schemeClr val="accent5"/>
          </a:solidFill>
          <a:ln>
            <a:noFill/>
          </a:ln>
          <a:effectLst/>
          <a:extLst/>
        </p:spPr>
        <p:txBody>
          <a:bodyPr lIns="0" tIns="0" rIns="0" bIns="0" anchor="ctr">
            <a:spAutoFit/>
          </a:bodyPr>
          <a:lstStyle/>
          <a:p>
            <a:pPr>
              <a:defRPr/>
            </a:pPr>
            <a:endParaRPr lang="en-US">
              <a:latin typeface="Arial" charset="0"/>
              <a:ea typeface="ＭＳ Ｐゴシック" charset="0"/>
            </a:endParaRPr>
          </a:p>
        </p:txBody>
      </p:sp>
      <p:sp>
        <p:nvSpPr>
          <p:cNvPr id="38918" name="Text Box 6"/>
          <p:cNvSpPr txBox="1">
            <a:spLocks noChangeArrowheads="1"/>
          </p:cNvSpPr>
          <p:nvPr/>
        </p:nvSpPr>
        <p:spPr bwMode="auto">
          <a:xfrm>
            <a:off x="7315200" y="1752600"/>
            <a:ext cx="12954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dirty="0" smtClean="0"/>
              <a:t>Strongly Agree</a:t>
            </a:r>
          </a:p>
        </p:txBody>
      </p:sp>
      <p:sp>
        <p:nvSpPr>
          <p:cNvPr id="38919" name="Rectangle 7"/>
          <p:cNvSpPr>
            <a:spLocks noChangeArrowheads="1"/>
          </p:cNvSpPr>
          <p:nvPr/>
        </p:nvSpPr>
        <p:spPr bwMode="auto">
          <a:xfrm>
            <a:off x="7086600" y="1981200"/>
            <a:ext cx="152400" cy="152400"/>
          </a:xfrm>
          <a:prstGeom prst="rect">
            <a:avLst/>
          </a:prstGeom>
          <a:solidFill>
            <a:srgbClr val="92D050"/>
          </a:solidFill>
          <a:ln>
            <a:noFill/>
          </a:ln>
          <a:effectLst/>
          <a:extLst/>
        </p:spPr>
        <p:txBody>
          <a:bodyPr lIns="0" tIns="0" rIns="0" bIns="0" anchor="ctr">
            <a:spAutoFit/>
          </a:bodyPr>
          <a:lstStyle/>
          <a:p>
            <a:pPr>
              <a:defRPr/>
            </a:pPr>
            <a:endParaRPr lang="en-US">
              <a:latin typeface="Arial" charset="0"/>
              <a:ea typeface="ＭＳ Ｐゴシック" charset="0"/>
            </a:endParaRPr>
          </a:p>
        </p:txBody>
      </p:sp>
      <p:sp>
        <p:nvSpPr>
          <p:cNvPr id="38920" name="Text Box 8"/>
          <p:cNvSpPr txBox="1">
            <a:spLocks noChangeArrowheads="1"/>
          </p:cNvSpPr>
          <p:nvPr/>
        </p:nvSpPr>
        <p:spPr bwMode="auto">
          <a:xfrm>
            <a:off x="7315200" y="1981200"/>
            <a:ext cx="1828800" cy="184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spcBef>
                <a:spcPct val="50000"/>
              </a:spcBef>
              <a:defRPr/>
            </a:pPr>
            <a:r>
              <a:rPr lang="en-US" b="1" dirty="0" smtClean="0"/>
              <a:t>Somewhat  Agree</a:t>
            </a:r>
          </a:p>
        </p:txBody>
      </p:sp>
      <p:sp>
        <p:nvSpPr>
          <p:cNvPr id="38921" name="Rectangle 9"/>
          <p:cNvSpPr>
            <a:spLocks noChangeArrowheads="1"/>
          </p:cNvSpPr>
          <p:nvPr/>
        </p:nvSpPr>
        <p:spPr bwMode="auto">
          <a:xfrm>
            <a:off x="85725" y="2286000"/>
            <a:ext cx="4191000" cy="6778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r>
              <a:rPr lang="en-US" sz="1100" dirty="0"/>
              <a:t>The impact of a crime on its victim is the same, no matter how old the criminal is. If someone is murdered, the family's loved one is not coming back…If we fail to demand justice, the result will be chaos as people seek revenge on their own.</a:t>
            </a:r>
          </a:p>
        </p:txBody>
      </p:sp>
      <p:sp>
        <p:nvSpPr>
          <p:cNvPr id="38922" name="Line 12"/>
          <p:cNvSpPr>
            <a:spLocks noChangeShapeType="1"/>
          </p:cNvSpPr>
          <p:nvPr/>
        </p:nvSpPr>
        <p:spPr bwMode="auto">
          <a:xfrm>
            <a:off x="0" y="2963862"/>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8923" name="Line 13"/>
          <p:cNvSpPr>
            <a:spLocks noChangeShapeType="1"/>
          </p:cNvSpPr>
          <p:nvPr/>
        </p:nvSpPr>
        <p:spPr bwMode="auto">
          <a:xfrm>
            <a:off x="0" y="365760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8924" name="Line 14"/>
          <p:cNvSpPr>
            <a:spLocks noChangeShapeType="1"/>
          </p:cNvSpPr>
          <p:nvPr/>
        </p:nvSpPr>
        <p:spPr bwMode="auto">
          <a:xfrm>
            <a:off x="0" y="434340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8928" name="Rectangle 22"/>
          <p:cNvSpPr>
            <a:spLocks noChangeArrowheads="1"/>
          </p:cNvSpPr>
          <p:nvPr/>
        </p:nvSpPr>
        <p:spPr bwMode="auto">
          <a:xfrm>
            <a:off x="38100" y="2971800"/>
            <a:ext cx="4343400" cy="677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r>
              <a:rPr lang="en-US" sz="1100" dirty="0"/>
              <a:t>Releasing youth offenders who commit serious crimes puts everyone in danger…It's a worthy goal to be fair in how we treat criminals, but the top priority is making sure people are safe from offenders who have already broken the law by keeping them off our streets.</a:t>
            </a:r>
            <a:endParaRPr lang="en-US" sz="1100" b="1" dirty="0"/>
          </a:p>
        </p:txBody>
      </p:sp>
      <p:sp>
        <p:nvSpPr>
          <p:cNvPr id="38929" name="Rectangle 23"/>
          <p:cNvSpPr>
            <a:spLocks noChangeArrowheads="1"/>
          </p:cNvSpPr>
          <p:nvPr/>
        </p:nvSpPr>
        <p:spPr bwMode="auto">
          <a:xfrm>
            <a:off x="38100" y="3657600"/>
            <a:ext cx="4343400" cy="677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r>
              <a:rPr lang="en-US" sz="1100" dirty="0"/>
              <a:t>If a youth commits an adult crime, they should be treated as an adult…Bad decisions have consequences, and it is critical to the safety of every law-abiding citizen that criminals are held responsible and get the punishment they deserve.</a:t>
            </a:r>
            <a:endParaRPr lang="en-US" sz="1100" b="1" dirty="0"/>
          </a:p>
        </p:txBody>
      </p:sp>
      <p:sp>
        <p:nvSpPr>
          <p:cNvPr id="38930" name="Rectangle 25"/>
          <p:cNvSpPr>
            <a:spLocks noChangeArrowheads="1"/>
          </p:cNvSpPr>
          <p:nvPr/>
        </p:nvSpPr>
        <p:spPr bwMode="auto">
          <a:xfrm>
            <a:off x="23161" y="4356893"/>
            <a:ext cx="4343400" cy="677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defRPr/>
            </a:pPr>
            <a:r>
              <a:rPr lang="en-US" sz="1100" dirty="0">
                <a:latin typeface="Arial" charset="0"/>
                <a:ea typeface="ＭＳ Ｐゴシック" charset="0"/>
              </a:rPr>
              <a:t>The reason we have more African American or Hispanic youth in the juvenile justice system is because these youth commit more crimes. There may be occasional bad cops or prosecutors, but overall the system is fair and is not biased against minority youth.</a:t>
            </a:r>
            <a:endParaRPr lang="en-US" sz="1100" b="1" dirty="0">
              <a:latin typeface="Arial" charset="0"/>
              <a:ea typeface="ＭＳ Ｐゴシック" charset="0"/>
            </a:endParaRPr>
          </a:p>
        </p:txBody>
      </p:sp>
      <p:sp>
        <p:nvSpPr>
          <p:cNvPr id="38933" name="Line 14"/>
          <p:cNvSpPr>
            <a:spLocks noChangeShapeType="1"/>
          </p:cNvSpPr>
          <p:nvPr/>
        </p:nvSpPr>
        <p:spPr bwMode="auto">
          <a:xfrm>
            <a:off x="-14939" y="5045183"/>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38934" name="Rectangle 25"/>
          <p:cNvSpPr>
            <a:spLocks noChangeArrowheads="1"/>
          </p:cNvSpPr>
          <p:nvPr/>
        </p:nvSpPr>
        <p:spPr bwMode="auto">
          <a:xfrm>
            <a:off x="38100" y="5055209"/>
            <a:ext cx="4343400" cy="1016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l"/>
            <a:r>
              <a:rPr lang="en-US" sz="1100" dirty="0"/>
              <a:t>The fact is that incarceration works. It shows offenders that</a:t>
            </a:r>
          </a:p>
          <a:p>
            <a:pPr algn="l"/>
            <a:r>
              <a:rPr lang="en-US" sz="1100" dirty="0"/>
              <a:t>their actions have consequences, deterring them from committing another crime…This is the system our country was founded on, it's worked for 250 years, and the last thing we need to do is make it easier for criminals to get back on the streets and commit another crime.</a:t>
            </a:r>
            <a:endParaRPr lang="en-US" sz="1100" b="1" dirty="0"/>
          </a:p>
        </p:txBody>
      </p:sp>
      <p:sp>
        <p:nvSpPr>
          <p:cNvPr id="25" name="Slide Number Placeholder 4"/>
          <p:cNvSpPr>
            <a:spLocks noGrp="1"/>
          </p:cNvSpPr>
          <p:nvPr>
            <p:ph type="sldNum" sz="quarter" idx="4294967295"/>
          </p:nvPr>
        </p:nvSpPr>
        <p:spPr>
          <a:xfrm>
            <a:off x="8246745" y="6437747"/>
            <a:ext cx="914400" cy="457200"/>
          </a:xfrm>
          <a:prstGeom prst="rect">
            <a:avLst/>
          </a:prstGeom>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r" eaLnBrk="1" hangingPunct="1"/>
            <a:r>
              <a:rPr lang="en-US" b="1" dirty="0" smtClean="0">
                <a:solidFill>
                  <a:schemeClr val="bg1"/>
                </a:solidFill>
              </a:rPr>
              <a:t>Figure </a:t>
            </a:r>
            <a:fld id="{5CBB2863-F422-49E7-9F7B-F566A31DCFE0}" type="slidenum">
              <a:rPr lang="en-US" b="1">
                <a:solidFill>
                  <a:schemeClr val="bg1"/>
                </a:solidFill>
              </a:rPr>
              <a:pPr algn="r" eaLnBrk="1" hangingPunct="1"/>
              <a:t>13</a:t>
            </a:fld>
            <a:r>
              <a:rPr lang="en-US" b="1" dirty="0">
                <a:solidFill>
                  <a:schemeClr val="bg1"/>
                </a:solidFill>
              </a:rPr>
              <a:t>  </a:t>
            </a:r>
          </a:p>
        </p:txBody>
      </p:sp>
    </p:spTree>
    <p:extLst>
      <p:ext uri="{BB962C8B-B14F-4D97-AF65-F5344CB8AC3E}">
        <p14:creationId xmlns:p14="http://schemas.microsoft.com/office/powerpoint/2010/main" xmlns="" val="248314611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2"/>
          <p:cNvGraphicFramePr>
            <a:graphicFrameLocks noGrp="1" noChangeAspect="1"/>
          </p:cNvGraphicFramePr>
          <p:nvPr>
            <p:ph idx="4294967295"/>
            <p:extLst>
              <p:ext uri="{D42A27DB-BD31-4B8C-83A1-F6EECF244321}">
                <p14:modId xmlns:p14="http://schemas.microsoft.com/office/powerpoint/2010/main" xmlns="" val="3496151061"/>
              </p:ext>
            </p:extLst>
          </p:nvPr>
        </p:nvGraphicFramePr>
        <p:xfrm>
          <a:off x="3941763" y="2289175"/>
          <a:ext cx="5151437" cy="4518025"/>
        </p:xfrm>
        <a:graphic>
          <a:graphicData uri="http://schemas.openxmlformats.org/drawingml/2006/chart">
            <c:chart xmlns:c="http://schemas.openxmlformats.org/drawingml/2006/chart" xmlns:r="http://schemas.openxmlformats.org/officeDocument/2006/relationships" r:id="rId3"/>
          </a:graphicData>
        </a:graphic>
      </p:graphicFrame>
      <p:sp>
        <p:nvSpPr>
          <p:cNvPr id="41987" name="Rectangle 4"/>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lnSpc>
                <a:spcPct val="80000"/>
              </a:lnSpc>
              <a:defRPr/>
            </a:pPr>
            <a:r>
              <a:rPr lang="en-US" sz="2000"/>
              <a:t>Most Trustworthy Messengers Have Expertise, Experience in Juvenile Justice Issues</a:t>
            </a:r>
          </a:p>
        </p:txBody>
      </p:sp>
      <p:sp>
        <p:nvSpPr>
          <p:cNvPr id="42020" name="Slide Number Placeholder 1"/>
          <p:cNvSpPr>
            <a:spLocks noGrp="1"/>
          </p:cNvSpPr>
          <p:nvPr>
            <p:ph type="sldNum" sz="quarter" idx="12"/>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2CA0A04A-93CC-4B41-95DE-81ACFF380658}" type="slidenum">
              <a:rPr lang="en-US">
                <a:solidFill>
                  <a:schemeClr val="bg1"/>
                </a:solidFill>
              </a:rPr>
              <a:pPr eaLnBrk="1" hangingPunct="1"/>
              <a:t>14</a:t>
            </a:fld>
            <a:r>
              <a:rPr lang="en-US" dirty="0">
                <a:solidFill>
                  <a:schemeClr val="bg1"/>
                </a:solidFill>
              </a:rPr>
              <a:t>  </a:t>
            </a:r>
          </a:p>
        </p:txBody>
      </p:sp>
      <p:sp>
        <p:nvSpPr>
          <p:cNvPr id="41988" name="Text Box 13"/>
          <p:cNvSpPr txBox="1">
            <a:spLocks noChangeArrowheads="1"/>
          </p:cNvSpPr>
          <p:nvPr/>
        </p:nvSpPr>
        <p:spPr bwMode="auto">
          <a:xfrm>
            <a:off x="76200" y="3657600"/>
            <a:ext cx="4252913" cy="182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ctr" eaLnBrk="1" hangingPunct="1">
              <a:defRPr/>
            </a:pPr>
            <a:endParaRPr lang="en-US" smtClean="0"/>
          </a:p>
        </p:txBody>
      </p:sp>
      <p:sp>
        <p:nvSpPr>
          <p:cNvPr id="41989" name="Rectangle 15"/>
          <p:cNvSpPr>
            <a:spLocks noChangeArrowheads="1"/>
          </p:cNvSpPr>
          <p:nvPr/>
        </p:nvSpPr>
        <p:spPr bwMode="auto">
          <a:xfrm>
            <a:off x="2144713" y="2728913"/>
            <a:ext cx="42862" cy="182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nchor="ctr">
            <a:spAutoFit/>
          </a:bodyPr>
          <a:lstStyle/>
          <a:p>
            <a:pPr algn="ctr">
              <a:defRPr/>
            </a:pPr>
            <a:r>
              <a:rPr lang="en-US">
                <a:latin typeface="Arial" charset="0"/>
                <a:ea typeface="ＭＳ Ｐゴシック" charset="0"/>
              </a:rPr>
              <a:t> </a:t>
            </a:r>
          </a:p>
        </p:txBody>
      </p:sp>
      <p:sp>
        <p:nvSpPr>
          <p:cNvPr id="41990" name="Line 19"/>
          <p:cNvSpPr>
            <a:spLocks noChangeShapeType="1"/>
          </p:cNvSpPr>
          <p:nvPr/>
        </p:nvSpPr>
        <p:spPr bwMode="auto">
          <a:xfrm>
            <a:off x="152400" y="254317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1" name="Line 20"/>
          <p:cNvSpPr>
            <a:spLocks noChangeShapeType="1"/>
          </p:cNvSpPr>
          <p:nvPr/>
        </p:nvSpPr>
        <p:spPr bwMode="auto">
          <a:xfrm>
            <a:off x="152400" y="404812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2" name="Line 21"/>
          <p:cNvSpPr>
            <a:spLocks noChangeShapeType="1"/>
          </p:cNvSpPr>
          <p:nvPr/>
        </p:nvSpPr>
        <p:spPr bwMode="auto">
          <a:xfrm>
            <a:off x="152400" y="506095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3" name="Line 22"/>
          <p:cNvSpPr>
            <a:spLocks noChangeShapeType="1"/>
          </p:cNvSpPr>
          <p:nvPr/>
        </p:nvSpPr>
        <p:spPr bwMode="auto">
          <a:xfrm>
            <a:off x="152400" y="303530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4" name="Line 23"/>
          <p:cNvSpPr>
            <a:spLocks noChangeShapeType="1"/>
          </p:cNvSpPr>
          <p:nvPr/>
        </p:nvSpPr>
        <p:spPr bwMode="auto">
          <a:xfrm>
            <a:off x="152400" y="3548063"/>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5" name="Line 24"/>
          <p:cNvSpPr>
            <a:spLocks noChangeShapeType="1"/>
          </p:cNvSpPr>
          <p:nvPr/>
        </p:nvSpPr>
        <p:spPr bwMode="auto">
          <a:xfrm>
            <a:off x="152400" y="3802063"/>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6" name="Line 25"/>
          <p:cNvSpPr>
            <a:spLocks noChangeShapeType="1"/>
          </p:cNvSpPr>
          <p:nvPr/>
        </p:nvSpPr>
        <p:spPr bwMode="auto">
          <a:xfrm>
            <a:off x="142875" y="456565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7" name="Line 26"/>
          <p:cNvSpPr>
            <a:spLocks noChangeShapeType="1"/>
          </p:cNvSpPr>
          <p:nvPr/>
        </p:nvSpPr>
        <p:spPr bwMode="auto">
          <a:xfrm>
            <a:off x="152400" y="4802188"/>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1998" name="Line 27"/>
          <p:cNvSpPr>
            <a:spLocks noChangeShapeType="1"/>
          </p:cNvSpPr>
          <p:nvPr/>
        </p:nvSpPr>
        <p:spPr bwMode="auto">
          <a:xfrm>
            <a:off x="152400" y="531495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2000" name="Rectangle 14"/>
          <p:cNvSpPr>
            <a:spLocks noChangeArrowheads="1"/>
          </p:cNvSpPr>
          <p:nvPr/>
        </p:nvSpPr>
        <p:spPr bwMode="auto">
          <a:xfrm>
            <a:off x="0" y="2565400"/>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Mental health professionals</a:t>
            </a:r>
          </a:p>
        </p:txBody>
      </p:sp>
      <p:sp>
        <p:nvSpPr>
          <p:cNvPr id="42001" name="Rectangle 18"/>
          <p:cNvSpPr>
            <a:spLocks noChangeArrowheads="1"/>
          </p:cNvSpPr>
          <p:nvPr/>
        </p:nvSpPr>
        <p:spPr bwMode="auto">
          <a:xfrm>
            <a:off x="-76200" y="2324100"/>
            <a:ext cx="4495800"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Former youth offenders</a:t>
            </a:r>
          </a:p>
        </p:txBody>
      </p:sp>
      <p:sp>
        <p:nvSpPr>
          <p:cNvPr id="42002" name="Rectangle 28"/>
          <p:cNvSpPr>
            <a:spLocks noChangeArrowheads="1"/>
          </p:cNvSpPr>
          <p:nvPr/>
        </p:nvSpPr>
        <p:spPr bwMode="auto">
          <a:xfrm>
            <a:off x="0" y="2819400"/>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Judges</a:t>
            </a:r>
          </a:p>
        </p:txBody>
      </p:sp>
      <p:sp>
        <p:nvSpPr>
          <p:cNvPr id="42003" name="Rectangle 29"/>
          <p:cNvSpPr>
            <a:spLocks noChangeArrowheads="1"/>
          </p:cNvSpPr>
          <p:nvPr/>
        </p:nvSpPr>
        <p:spPr bwMode="auto">
          <a:xfrm>
            <a:off x="0" y="3060700"/>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Police officers</a:t>
            </a:r>
          </a:p>
        </p:txBody>
      </p:sp>
      <p:sp>
        <p:nvSpPr>
          <p:cNvPr id="42004" name="Rectangle 30"/>
          <p:cNvSpPr>
            <a:spLocks noChangeArrowheads="1"/>
          </p:cNvSpPr>
          <p:nvPr/>
        </p:nvSpPr>
        <p:spPr bwMode="auto">
          <a:xfrm>
            <a:off x="0" y="3319463"/>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Teachers</a:t>
            </a:r>
          </a:p>
        </p:txBody>
      </p:sp>
      <p:sp>
        <p:nvSpPr>
          <p:cNvPr id="42005" name="Rectangle 31"/>
          <p:cNvSpPr>
            <a:spLocks noChangeArrowheads="1"/>
          </p:cNvSpPr>
          <p:nvPr/>
        </p:nvSpPr>
        <p:spPr bwMode="auto">
          <a:xfrm>
            <a:off x="0" y="3556000"/>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Parents</a:t>
            </a:r>
          </a:p>
        </p:txBody>
      </p:sp>
      <p:sp>
        <p:nvSpPr>
          <p:cNvPr id="42006" name="Rectangle 32"/>
          <p:cNvSpPr>
            <a:spLocks noChangeArrowheads="1"/>
          </p:cNvSpPr>
          <p:nvPr/>
        </p:nvSpPr>
        <p:spPr bwMode="auto">
          <a:xfrm>
            <a:off x="0" y="3827463"/>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Advocates</a:t>
            </a:r>
          </a:p>
        </p:txBody>
      </p:sp>
      <p:sp>
        <p:nvSpPr>
          <p:cNvPr id="42007" name="Rectangle 33"/>
          <p:cNvSpPr>
            <a:spLocks noChangeArrowheads="1"/>
          </p:cNvSpPr>
          <p:nvPr/>
        </p:nvSpPr>
        <p:spPr bwMode="auto">
          <a:xfrm>
            <a:off x="30163" y="4078288"/>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Crime victims</a:t>
            </a:r>
          </a:p>
        </p:txBody>
      </p:sp>
      <p:sp>
        <p:nvSpPr>
          <p:cNvPr id="42008" name="Rectangle 34"/>
          <p:cNvSpPr>
            <a:spLocks noChangeArrowheads="1"/>
          </p:cNvSpPr>
          <p:nvPr/>
        </p:nvSpPr>
        <p:spPr bwMode="auto">
          <a:xfrm>
            <a:off x="0" y="4329113"/>
            <a:ext cx="4343400"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Religious leaders</a:t>
            </a:r>
          </a:p>
        </p:txBody>
      </p:sp>
      <p:sp>
        <p:nvSpPr>
          <p:cNvPr id="42009" name="Rectangle 35"/>
          <p:cNvSpPr>
            <a:spLocks noChangeArrowheads="1"/>
          </p:cNvSpPr>
          <p:nvPr/>
        </p:nvSpPr>
        <p:spPr bwMode="auto">
          <a:xfrm>
            <a:off x="0" y="4583113"/>
            <a:ext cx="4343400" cy="214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Prosecutors</a:t>
            </a:r>
          </a:p>
        </p:txBody>
      </p:sp>
      <p:sp>
        <p:nvSpPr>
          <p:cNvPr id="42010" name="Line 20"/>
          <p:cNvSpPr>
            <a:spLocks noChangeShapeType="1"/>
          </p:cNvSpPr>
          <p:nvPr/>
        </p:nvSpPr>
        <p:spPr bwMode="auto">
          <a:xfrm>
            <a:off x="152400" y="431165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2011" name="Line 27"/>
          <p:cNvSpPr>
            <a:spLocks noChangeShapeType="1"/>
          </p:cNvSpPr>
          <p:nvPr/>
        </p:nvSpPr>
        <p:spPr bwMode="auto">
          <a:xfrm>
            <a:off x="152400" y="557847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2012" name="Line 27"/>
          <p:cNvSpPr>
            <a:spLocks noChangeShapeType="1"/>
          </p:cNvSpPr>
          <p:nvPr/>
        </p:nvSpPr>
        <p:spPr bwMode="auto">
          <a:xfrm>
            <a:off x="152400" y="5822950"/>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2013" name="Rectangle 35"/>
          <p:cNvSpPr>
            <a:spLocks noChangeArrowheads="1"/>
          </p:cNvSpPr>
          <p:nvPr/>
        </p:nvSpPr>
        <p:spPr bwMode="auto">
          <a:xfrm>
            <a:off x="0" y="4827588"/>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Doctors</a:t>
            </a:r>
          </a:p>
        </p:txBody>
      </p:sp>
      <p:sp>
        <p:nvSpPr>
          <p:cNvPr id="42014" name="Rectangle 35"/>
          <p:cNvSpPr>
            <a:spLocks noChangeArrowheads="1"/>
          </p:cNvSpPr>
          <p:nvPr/>
        </p:nvSpPr>
        <p:spPr bwMode="auto">
          <a:xfrm>
            <a:off x="0" y="5083175"/>
            <a:ext cx="4343400"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Prison wardens</a:t>
            </a:r>
          </a:p>
        </p:txBody>
      </p:sp>
      <p:sp>
        <p:nvSpPr>
          <p:cNvPr id="42015" name="Rectangle 35"/>
          <p:cNvSpPr>
            <a:spLocks noChangeArrowheads="1"/>
          </p:cNvSpPr>
          <p:nvPr/>
        </p:nvSpPr>
        <p:spPr bwMode="auto">
          <a:xfrm>
            <a:off x="0" y="5340350"/>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Defense attorneys</a:t>
            </a:r>
          </a:p>
        </p:txBody>
      </p:sp>
      <p:sp>
        <p:nvSpPr>
          <p:cNvPr id="42016" name="Line 23"/>
          <p:cNvSpPr>
            <a:spLocks noChangeShapeType="1"/>
          </p:cNvSpPr>
          <p:nvPr/>
        </p:nvSpPr>
        <p:spPr bwMode="auto">
          <a:xfrm>
            <a:off x="152400" y="329882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2017" name="Line 19"/>
          <p:cNvSpPr>
            <a:spLocks noChangeShapeType="1"/>
          </p:cNvSpPr>
          <p:nvPr/>
        </p:nvSpPr>
        <p:spPr bwMode="auto">
          <a:xfrm>
            <a:off x="152400" y="2784475"/>
            <a:ext cx="8763000" cy="0"/>
          </a:xfrm>
          <a:prstGeom prst="line">
            <a:avLst/>
          </a:prstGeom>
          <a:noFill/>
          <a:ln w="9525">
            <a:solidFill>
              <a:srgbClr val="808080"/>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42018" name="Rectangle 35"/>
          <p:cNvSpPr>
            <a:spLocks noChangeArrowheads="1"/>
          </p:cNvSpPr>
          <p:nvPr/>
        </p:nvSpPr>
        <p:spPr bwMode="auto">
          <a:xfrm>
            <a:off x="0" y="5591175"/>
            <a:ext cx="4343400" cy="215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Small business owners</a:t>
            </a:r>
          </a:p>
        </p:txBody>
      </p:sp>
      <p:sp>
        <p:nvSpPr>
          <p:cNvPr id="42019" name="Rectangle 35"/>
          <p:cNvSpPr>
            <a:spLocks noChangeArrowheads="1"/>
          </p:cNvSpPr>
          <p:nvPr/>
        </p:nvSpPr>
        <p:spPr bwMode="auto">
          <a:xfrm>
            <a:off x="0" y="5845175"/>
            <a:ext cx="4343400" cy="2143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400" b="1">
                <a:latin typeface="Arial" charset="0"/>
                <a:ea typeface="ＭＳ Ｐゴシック" charset="0"/>
              </a:rPr>
              <a:t>Other</a:t>
            </a:r>
          </a:p>
        </p:txBody>
      </p:sp>
      <p:sp>
        <p:nvSpPr>
          <p:cNvPr id="7" name="TextBox 6"/>
          <p:cNvSpPr txBox="1"/>
          <p:nvPr/>
        </p:nvSpPr>
        <p:spPr>
          <a:xfrm>
            <a:off x="-12290" y="914400"/>
            <a:ext cx="9156290" cy="1107996"/>
          </a:xfrm>
          <a:prstGeom prst="rect">
            <a:avLst/>
          </a:prstGeom>
          <a:noFill/>
        </p:spPr>
        <p:txBody>
          <a:bodyPr wrap="square" rtlCol="0">
            <a:spAutoFit/>
          </a:bodyPr>
          <a:lstStyle/>
          <a:p>
            <a:r>
              <a:rPr lang="en-US" sz="1600" b="1" dirty="0"/>
              <a:t>Here are some groups that may speak out about the youth justice issues you have been reading about. Please select the three in which you have the most confidence when it comes to providing accurate information and taking the right positions on youth justice issues.</a:t>
            </a:r>
          </a:p>
          <a:p>
            <a:endParaRPr lang="en-US" dirty="0"/>
          </a:p>
        </p:txBody>
      </p:sp>
    </p:spTree>
    <p:extLst>
      <p:ext uri="{BB962C8B-B14F-4D97-AF65-F5344CB8AC3E}">
        <p14:creationId xmlns:p14="http://schemas.microsoft.com/office/powerpoint/2010/main" xmlns="" val="15934407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US" dirty="0" smtClean="0"/>
              <a:t>Language</a:t>
            </a:r>
            <a:endParaRPr lang="en-US" dirty="0"/>
          </a:p>
        </p:txBody>
      </p:sp>
      <p:sp>
        <p:nvSpPr>
          <p:cNvPr id="45058" name="Slide Number Placeholder 3"/>
          <p:cNvSpPr>
            <a:spLocks noGrp="1"/>
          </p:cNvSpPr>
          <p:nvPr>
            <p:ph type="sldNum" sz="quarter" idx="11"/>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9D05112A-28B0-4A13-8D9B-146072C39D11}" type="slidenum">
              <a:rPr lang="en-US">
                <a:solidFill>
                  <a:schemeClr val="bg1"/>
                </a:solidFill>
              </a:rPr>
              <a:pPr eaLnBrk="1" hangingPunct="1"/>
              <a:t>15</a:t>
            </a:fld>
            <a:r>
              <a:rPr lang="en-US" dirty="0">
                <a:solidFill>
                  <a:schemeClr val="bg1"/>
                </a:solidFill>
              </a:rPr>
              <a:t>  </a:t>
            </a:r>
          </a:p>
        </p:txBody>
      </p:sp>
      <p:sp>
        <p:nvSpPr>
          <p:cNvPr id="45060" name="Rectangle 3"/>
          <p:cNvSpPr>
            <a:spLocks noChangeArrowheads="1"/>
          </p:cNvSpPr>
          <p:nvPr/>
        </p:nvSpPr>
        <p:spPr bwMode="auto">
          <a:xfrm>
            <a:off x="762000" y="2298700"/>
            <a:ext cx="79248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p>
            <a:pPr algn="l">
              <a:defRPr/>
            </a:pPr>
            <a:r>
              <a:rPr lang="en-US" sz="3600" dirty="0">
                <a:solidFill>
                  <a:schemeClr val="bg1"/>
                </a:solidFill>
                <a:latin typeface="Arial" charset="0"/>
                <a:ea typeface="ＭＳ Ｐゴシック" charset="0"/>
              </a:rPr>
              <a:t>Language</a:t>
            </a:r>
          </a:p>
        </p:txBody>
      </p:sp>
      <p:sp>
        <p:nvSpPr>
          <p:cNvPr id="45061" name="Line 4"/>
          <p:cNvSpPr>
            <a:spLocks noChangeShapeType="1"/>
          </p:cNvSpPr>
          <p:nvPr/>
        </p:nvSpPr>
        <p:spPr bwMode="auto">
          <a:xfrm flipH="1">
            <a:off x="868363" y="3200400"/>
            <a:ext cx="8275637" cy="0"/>
          </a:xfrm>
          <a:prstGeom prst="line">
            <a:avLst/>
          </a:prstGeom>
          <a:noFill/>
          <a:ln w="9525" cap="rnd">
            <a:solidFill>
              <a:schemeClr val="bg1"/>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tIns="0" bIns="0" anchor="ctr">
            <a:spAutoFit/>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xmlns="" val="4890454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charset="0"/>
                <a:ea typeface="ＭＳ Ｐゴシック" charset="0"/>
              </a:rPr>
              <a:t>Youth and Juvenile Connote Very Different </a:t>
            </a:r>
            <a:r>
              <a:rPr lang="en-US" dirty="0" smtClean="0">
                <a:latin typeface="Arial" charset="0"/>
                <a:ea typeface="ＭＳ Ｐゴシック" charset="0"/>
              </a:rPr>
              <a:t>Things</a:t>
            </a:r>
            <a:endParaRPr lang="en-US" dirty="0"/>
          </a:p>
        </p:txBody>
      </p:sp>
      <p:sp>
        <p:nvSpPr>
          <p:cNvPr id="47106" name="Slide Number Placeholder 4"/>
          <p:cNvSpPr>
            <a:spLocks noGrp="1"/>
          </p:cNvSpPr>
          <p:nvPr>
            <p:ph type="sldNum" sz="quarter" idx="12"/>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A61937F5-5383-4453-BEAB-AB590DB772E7}" type="slidenum">
              <a:rPr lang="en-US">
                <a:solidFill>
                  <a:schemeClr val="bg1"/>
                </a:solidFill>
              </a:rPr>
              <a:pPr eaLnBrk="1" hangingPunct="1"/>
              <a:t>16</a:t>
            </a:fld>
            <a:r>
              <a:rPr lang="en-US" dirty="0">
                <a:solidFill>
                  <a:schemeClr val="bg1"/>
                </a:solidFill>
              </a:rPr>
              <a:t>  </a:t>
            </a:r>
          </a:p>
        </p:txBody>
      </p:sp>
      <p:graphicFrame>
        <p:nvGraphicFramePr>
          <p:cNvPr id="10" name="Object 2"/>
          <p:cNvGraphicFramePr>
            <a:graphicFrameLocks noGrp="1" noChangeAspect="1"/>
          </p:cNvGraphicFramePr>
          <p:nvPr>
            <p:ph idx="4294967295"/>
            <p:extLst>
              <p:ext uri="{D42A27DB-BD31-4B8C-83A1-F6EECF244321}">
                <p14:modId xmlns:p14="http://schemas.microsoft.com/office/powerpoint/2010/main" xmlns="" val="2762316821"/>
              </p:ext>
            </p:extLst>
          </p:nvPr>
        </p:nvGraphicFramePr>
        <p:xfrm>
          <a:off x="-177799" y="2009739"/>
          <a:ext cx="9321800" cy="3856037"/>
        </p:xfrm>
        <a:graphic>
          <a:graphicData uri="http://schemas.openxmlformats.org/drawingml/2006/chart">
            <c:chart xmlns:c="http://schemas.openxmlformats.org/drawingml/2006/chart" xmlns:r="http://schemas.openxmlformats.org/officeDocument/2006/relationships" r:id="rId3"/>
          </a:graphicData>
        </a:graphic>
      </p:graphicFrame>
      <p:sp>
        <p:nvSpPr>
          <p:cNvPr id="47108" name="Rectangle 4"/>
          <p:cNvSpPr>
            <a:spLocks noChangeArrowheads="1"/>
          </p:cNvSpPr>
          <p:nvPr/>
        </p:nvSpPr>
        <p:spPr bwMode="auto">
          <a:xfrm>
            <a:off x="304800" y="914400"/>
            <a:ext cx="8001000" cy="323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spAutoFit/>
          </a:bodyPr>
          <a:lstStyle/>
          <a:p>
            <a:pPr algn="l">
              <a:lnSpc>
                <a:spcPct val="85000"/>
              </a:lnSpc>
              <a:defRPr/>
            </a:pPr>
            <a:endParaRPr lang="en-US" sz="2500">
              <a:latin typeface="Arial" charset="0"/>
              <a:ea typeface="ＭＳ Ｐゴシック" charset="0"/>
            </a:endParaRPr>
          </a:p>
        </p:txBody>
      </p:sp>
      <p:sp>
        <p:nvSpPr>
          <p:cNvPr id="47111" name="Text Box 17"/>
          <p:cNvSpPr txBox="1">
            <a:spLocks noChangeArrowheads="1"/>
          </p:cNvSpPr>
          <p:nvPr/>
        </p:nvSpPr>
        <p:spPr bwMode="auto">
          <a:xfrm>
            <a:off x="3886200" y="6194425"/>
            <a:ext cx="2438400" cy="18415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Negative Behavior/Connotations</a:t>
            </a:r>
          </a:p>
        </p:txBody>
      </p:sp>
      <p:sp>
        <p:nvSpPr>
          <p:cNvPr id="47113" name="Text Box 21"/>
          <p:cNvSpPr txBox="1">
            <a:spLocks noChangeArrowheads="1"/>
          </p:cNvSpPr>
          <p:nvPr/>
        </p:nvSpPr>
        <p:spPr bwMode="auto">
          <a:xfrm>
            <a:off x="3886200" y="5953488"/>
            <a:ext cx="2262188" cy="18415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Positive/Neutral Connotations</a:t>
            </a:r>
          </a:p>
        </p:txBody>
      </p:sp>
      <p:sp>
        <p:nvSpPr>
          <p:cNvPr id="8" name="TextBox 7"/>
          <p:cNvSpPr txBox="1"/>
          <p:nvPr/>
        </p:nvSpPr>
        <p:spPr>
          <a:xfrm>
            <a:off x="457200" y="1076902"/>
            <a:ext cx="3848100" cy="923330"/>
          </a:xfrm>
          <a:prstGeom prst="rect">
            <a:avLst/>
          </a:prstGeom>
          <a:noFill/>
        </p:spPr>
        <p:txBody>
          <a:bodyPr wrap="square" rtlCol="0">
            <a:spAutoFit/>
          </a:bodyPr>
          <a:lstStyle/>
          <a:p>
            <a:r>
              <a:rPr lang="en-US" dirty="0"/>
              <a:t>What comes to mind when you see the word </a:t>
            </a:r>
            <a:r>
              <a:rPr lang="en-US" b="1" dirty="0"/>
              <a:t>"juvenile?" </a:t>
            </a:r>
            <a:r>
              <a:rPr lang="en-US" dirty="0"/>
              <a:t>Please write a few words or phrases</a:t>
            </a:r>
            <a:r>
              <a:rPr lang="en-US" dirty="0" smtClean="0"/>
              <a:t>.</a:t>
            </a:r>
            <a:endParaRPr lang="en-US" b="1" i="1" dirty="0"/>
          </a:p>
        </p:txBody>
      </p:sp>
      <p:sp>
        <p:nvSpPr>
          <p:cNvPr id="9" name="TextBox 8"/>
          <p:cNvSpPr txBox="1"/>
          <p:nvPr/>
        </p:nvSpPr>
        <p:spPr>
          <a:xfrm>
            <a:off x="5218112" y="1105188"/>
            <a:ext cx="3671888" cy="923330"/>
          </a:xfrm>
          <a:prstGeom prst="rect">
            <a:avLst/>
          </a:prstGeom>
          <a:noFill/>
        </p:spPr>
        <p:txBody>
          <a:bodyPr wrap="square" rtlCol="0">
            <a:noAutofit/>
          </a:bodyPr>
          <a:lstStyle/>
          <a:p>
            <a:r>
              <a:rPr lang="en-US" dirty="0"/>
              <a:t>What comes to mind when you see the word </a:t>
            </a:r>
            <a:r>
              <a:rPr lang="ja-JP" altLang="en-US" b="1" dirty="0"/>
              <a:t>“</a:t>
            </a:r>
            <a:r>
              <a:rPr lang="en-US" altLang="ja-JP" b="1" dirty="0"/>
              <a:t>youth?</a:t>
            </a:r>
            <a:r>
              <a:rPr lang="ja-JP" altLang="en-US" b="1" dirty="0"/>
              <a:t>”</a:t>
            </a:r>
            <a:r>
              <a:rPr lang="en-US" altLang="ja-JP" b="1" dirty="0"/>
              <a:t> </a:t>
            </a:r>
            <a:r>
              <a:rPr lang="en-US" altLang="ja-JP" dirty="0"/>
              <a:t>Please write a few words or phrases.</a:t>
            </a:r>
            <a:endParaRPr lang="en-US" b="1" i="1" dirty="0"/>
          </a:p>
          <a:p>
            <a:endParaRPr lang="en-US" dirty="0"/>
          </a:p>
        </p:txBody>
      </p:sp>
      <p:sp>
        <p:nvSpPr>
          <p:cNvPr id="15" name="Rectangle 19"/>
          <p:cNvSpPr>
            <a:spLocks noChangeArrowheads="1"/>
          </p:cNvSpPr>
          <p:nvPr/>
        </p:nvSpPr>
        <p:spPr bwMode="auto">
          <a:xfrm>
            <a:off x="3429000" y="5953488"/>
            <a:ext cx="203199" cy="161925"/>
          </a:xfrm>
          <a:prstGeom prst="rect">
            <a:avLst/>
          </a:prstGeom>
          <a:solidFill>
            <a:srgbClr val="00800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16" name="Rectangle 19"/>
          <p:cNvSpPr>
            <a:spLocks noChangeArrowheads="1"/>
          </p:cNvSpPr>
          <p:nvPr/>
        </p:nvSpPr>
        <p:spPr bwMode="auto">
          <a:xfrm>
            <a:off x="3429000" y="6216650"/>
            <a:ext cx="203199" cy="161925"/>
          </a:xfrm>
          <a:prstGeom prst="rect">
            <a:avLst/>
          </a:prstGeom>
          <a:solidFill>
            <a:srgbClr val="C0000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cxnSp>
        <p:nvCxnSpPr>
          <p:cNvPr id="5" name="Straight Connector 4"/>
          <p:cNvCxnSpPr/>
          <p:nvPr/>
        </p:nvCxnSpPr>
        <p:spPr>
          <a:xfrm>
            <a:off x="4572000" y="931826"/>
            <a:ext cx="0" cy="493395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3056474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extLst>
            <a:ext uri="{FAA26D3D-D897-4be2-8F04-BA451C77F1D7}">
              <ma14:placeholderFlag xmlns:ma14="http://schemas.microsoft.com/office/mac/drawingml/2011/main" xmlns="" val="1"/>
            </a:ext>
          </a:extLst>
        </p:spPr>
        <p:txBody>
          <a:bodyPr/>
          <a:lstStyle/>
          <a:p>
            <a:pPr eaLnBrk="1" hangingPunct="1"/>
            <a:r>
              <a:rPr lang="ja-JP" altLang="en-US" smtClean="0">
                <a:ea typeface="ＭＳ Ｐゴシック" pitchFamily="34" charset="-128"/>
              </a:rPr>
              <a:t>“</a:t>
            </a:r>
            <a:r>
              <a:rPr lang="en-US" altLang="ja-JP" smtClean="0">
                <a:ea typeface="ＭＳ Ｐゴシック" pitchFamily="34" charset="-128"/>
              </a:rPr>
              <a:t>Juvenile</a:t>
            </a:r>
            <a:r>
              <a:rPr lang="ja-JP" altLang="en-US" smtClean="0">
                <a:ea typeface="ＭＳ Ｐゴシック" pitchFamily="34" charset="-128"/>
              </a:rPr>
              <a:t>”</a:t>
            </a:r>
            <a:r>
              <a:rPr lang="en-US" altLang="ja-JP" smtClean="0">
                <a:ea typeface="ＭＳ Ｐゴシック" pitchFamily="34" charset="-128"/>
              </a:rPr>
              <a:t> Elicits Negative Reactions; </a:t>
            </a:r>
            <a:r>
              <a:rPr lang="ja-JP" altLang="en-US" smtClean="0">
                <a:ea typeface="ＭＳ Ｐゴシック" pitchFamily="34" charset="-128"/>
              </a:rPr>
              <a:t>“</a:t>
            </a:r>
            <a:r>
              <a:rPr lang="en-US" altLang="ja-JP" smtClean="0">
                <a:ea typeface="ＭＳ Ｐゴシック" pitchFamily="34" charset="-128"/>
              </a:rPr>
              <a:t>Youth</a:t>
            </a:r>
            <a:r>
              <a:rPr lang="ja-JP" altLang="en-US" smtClean="0">
                <a:ea typeface="ＭＳ Ｐゴシック" pitchFamily="34" charset="-128"/>
              </a:rPr>
              <a:t>”</a:t>
            </a:r>
            <a:r>
              <a:rPr lang="en-US" altLang="ja-JP" smtClean="0">
                <a:ea typeface="ＭＳ Ｐゴシック" pitchFamily="34" charset="-128"/>
              </a:rPr>
              <a:t> Much More Positive</a:t>
            </a:r>
            <a:endParaRPr lang="en-US" smtClean="0">
              <a:ea typeface="ＭＳ Ｐゴシック" pitchFamily="34" charset="-128"/>
            </a:endParaRPr>
          </a:p>
        </p:txBody>
      </p:sp>
      <p:pic>
        <p:nvPicPr>
          <p:cNvPr id="48132" name="Chart Placeholder 7"/>
          <p:cNvPicPr>
            <a:picLocks noGrp="1" noChangeAspect="1"/>
          </p:cNvPicPr>
          <p:nvPr>
            <p:ph type="chart" sz="quarter" idx="11"/>
          </p:nvPr>
        </p:nvPicPr>
        <p:blipFill>
          <a:blip r:embed="rId3" cstate="print">
            <a:extLst>
              <a:ext uri="{28A0092B-C50C-407E-A947-70E740481C1C}">
                <a14:useLocalDpi xmlns:a14="http://schemas.microsoft.com/office/drawing/2010/main" xmlns="" val="0"/>
              </a:ext>
            </a:extLst>
          </a:blip>
          <a:stretch>
            <a:fillRect/>
          </a:stretch>
        </p:blipFill>
        <p:spPr>
          <a:xfrm>
            <a:off x="76200" y="2514600"/>
            <a:ext cx="4419600" cy="3657600"/>
          </a:xfrm>
          <a:prstGeom prst="rect">
            <a:avLst/>
          </a:prstGeom>
          <a:extLst>
            <a:ext uri="{FAA26D3D-D897-4be2-8F04-BA451C77F1D7}">
              <ma14:placeholderFlag xmlns:ma14="http://schemas.microsoft.com/office/mac/drawingml/2011/main" xmlns="" val="1"/>
            </a:ext>
          </a:extLst>
        </p:spPr>
      </p:pic>
      <p:sp>
        <p:nvSpPr>
          <p:cNvPr id="9" name="Text Placeholder 8"/>
          <p:cNvSpPr>
            <a:spLocks noGrp="1"/>
          </p:cNvSpPr>
          <p:nvPr>
            <p:ph type="body" sz="quarter" idx="12"/>
          </p:nvPr>
        </p:nvSpPr>
        <p:spPr>
          <a:xfrm>
            <a:off x="1143000" y="1171114"/>
            <a:ext cx="2438400" cy="609600"/>
          </a:xfrm>
        </p:spPr>
        <p:txBody>
          <a:bodyPr/>
          <a:lstStyle/>
          <a:p>
            <a:pPr algn="ctr"/>
            <a:r>
              <a:rPr lang="en-US" sz="2600" dirty="0" smtClean="0"/>
              <a:t>Juvenile</a:t>
            </a:r>
            <a:endParaRPr lang="en-US" sz="2600" dirty="0"/>
          </a:p>
        </p:txBody>
      </p:sp>
      <p:sp>
        <p:nvSpPr>
          <p:cNvPr id="11" name="Text Placeholder 10"/>
          <p:cNvSpPr>
            <a:spLocks noGrp="1"/>
          </p:cNvSpPr>
          <p:nvPr>
            <p:ph type="body" sz="quarter" idx="14"/>
          </p:nvPr>
        </p:nvSpPr>
        <p:spPr>
          <a:xfrm>
            <a:off x="4648200" y="1185862"/>
            <a:ext cx="4419600" cy="390525"/>
          </a:xfrm>
        </p:spPr>
        <p:txBody>
          <a:bodyPr/>
          <a:lstStyle/>
          <a:p>
            <a:pPr algn="ctr"/>
            <a:r>
              <a:rPr lang="en-US" sz="2600" dirty="0" smtClean="0"/>
              <a:t>Youth</a:t>
            </a:r>
            <a:endParaRPr lang="en-US" sz="2600" dirty="0"/>
          </a:p>
        </p:txBody>
      </p:sp>
      <p:sp>
        <p:nvSpPr>
          <p:cNvPr id="48131" name="Slide Number Placeholder 4"/>
          <p:cNvSpPr>
            <a:spLocks noGrp="1"/>
          </p:cNvSpPr>
          <p:nvPr>
            <p:ph type="sldNum" sz="quarter" idx="1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F5124B0E-97F0-49B9-9131-AA84DE2B5705}" type="slidenum">
              <a:rPr lang="en-US" smtClean="0">
                <a:solidFill>
                  <a:schemeClr val="bg1"/>
                </a:solidFill>
              </a:rPr>
              <a:pPr eaLnBrk="1" hangingPunct="1"/>
              <a:t>17</a:t>
            </a:fld>
            <a:r>
              <a:rPr lang="en-US" dirty="0" smtClean="0">
                <a:solidFill>
                  <a:schemeClr val="bg1"/>
                </a:solidFill>
              </a:rPr>
              <a:t>  </a:t>
            </a:r>
            <a:endParaRPr lang="en-US" dirty="0">
              <a:solidFill>
                <a:schemeClr val="bg1"/>
              </a:solidFill>
            </a:endParaRPr>
          </a:p>
        </p:txBody>
      </p:sp>
      <p:pic>
        <p:nvPicPr>
          <p:cNvPr id="55300" name="Picture 9"/>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704735" y="2427045"/>
            <a:ext cx="4235244" cy="34917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TextBox 12"/>
          <p:cNvSpPr txBox="1"/>
          <p:nvPr/>
        </p:nvSpPr>
        <p:spPr>
          <a:xfrm>
            <a:off x="228600" y="1780714"/>
            <a:ext cx="4114800" cy="646331"/>
          </a:xfrm>
          <a:prstGeom prst="rect">
            <a:avLst/>
          </a:prstGeom>
          <a:noFill/>
        </p:spPr>
        <p:txBody>
          <a:bodyPr wrap="square" rtlCol="0">
            <a:spAutoFit/>
          </a:bodyPr>
          <a:lstStyle/>
          <a:p>
            <a:r>
              <a:rPr lang="en-US" dirty="0" smtClean="0"/>
              <a:t>Q4. (SPLIT A) What comes to mind when you see the word “juvenile”?</a:t>
            </a:r>
            <a:endParaRPr lang="en-US" dirty="0"/>
          </a:p>
        </p:txBody>
      </p:sp>
      <p:sp>
        <p:nvSpPr>
          <p:cNvPr id="20" name="TextBox 19"/>
          <p:cNvSpPr txBox="1"/>
          <p:nvPr/>
        </p:nvSpPr>
        <p:spPr>
          <a:xfrm>
            <a:off x="4751439" y="1784163"/>
            <a:ext cx="4114800" cy="646331"/>
          </a:xfrm>
          <a:prstGeom prst="rect">
            <a:avLst/>
          </a:prstGeom>
          <a:noFill/>
        </p:spPr>
        <p:txBody>
          <a:bodyPr wrap="square" rtlCol="0">
            <a:spAutoFit/>
          </a:bodyPr>
          <a:lstStyle/>
          <a:p>
            <a:r>
              <a:rPr lang="en-US" dirty="0" smtClean="0"/>
              <a:t>Q4. (SPLIT B) What comes to mind when you see the word “youth”?</a:t>
            </a:r>
            <a:endParaRPr lang="en-US" dirty="0"/>
          </a:p>
        </p:txBody>
      </p:sp>
      <p:sp>
        <p:nvSpPr>
          <p:cNvPr id="14" name="TextBox 13"/>
          <p:cNvSpPr txBox="1"/>
          <p:nvPr/>
        </p:nvSpPr>
        <p:spPr>
          <a:xfrm>
            <a:off x="228600" y="2514600"/>
            <a:ext cx="2514600" cy="369332"/>
          </a:xfrm>
          <a:prstGeom prst="rect">
            <a:avLst/>
          </a:prstGeom>
          <a:solidFill>
            <a:schemeClr val="bg1"/>
          </a:solidFill>
        </p:spPr>
        <p:txBody>
          <a:bodyPr wrap="square" rtlCol="0">
            <a:spAutoFit/>
          </a:bodyPr>
          <a:lstStyle/>
          <a:p>
            <a:endParaRPr lang="en-US" dirty="0"/>
          </a:p>
        </p:txBody>
      </p:sp>
      <p:sp>
        <p:nvSpPr>
          <p:cNvPr id="22" name="TextBox 21"/>
          <p:cNvSpPr txBox="1"/>
          <p:nvPr/>
        </p:nvSpPr>
        <p:spPr>
          <a:xfrm>
            <a:off x="4800600" y="2514600"/>
            <a:ext cx="2514600"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xmlns="" val="3408058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372650" y="2743200"/>
            <a:ext cx="8686800" cy="609600"/>
          </a:xfrm>
        </p:spPr>
        <p:txBody>
          <a:bodyPr/>
          <a:lstStyle/>
          <a:p>
            <a:r>
              <a:rPr lang="en-US" sz="4000" dirty="0" smtClean="0"/>
              <a:t>Contact Information</a:t>
            </a:r>
            <a:endParaRPr lang="en-US" sz="4000" dirty="0"/>
          </a:p>
        </p:txBody>
      </p:sp>
      <p:sp>
        <p:nvSpPr>
          <p:cNvPr id="4" name="Text Placeholder 3"/>
          <p:cNvSpPr>
            <a:spLocks noGrp="1"/>
          </p:cNvSpPr>
          <p:nvPr>
            <p:ph type="body" sz="quarter" idx="14"/>
          </p:nvPr>
        </p:nvSpPr>
        <p:spPr>
          <a:xfrm>
            <a:off x="372650" y="3733800"/>
            <a:ext cx="8221717" cy="609600"/>
          </a:xfrm>
        </p:spPr>
        <p:txBody>
          <a:bodyPr/>
          <a:lstStyle/>
          <a:p>
            <a:r>
              <a:rPr lang="en-US" dirty="0" smtClean="0"/>
              <a:t>Mike Bocian</a:t>
            </a:r>
          </a:p>
          <a:p>
            <a:r>
              <a:rPr lang="en-US" dirty="0" smtClean="0">
                <a:hlinkClick r:id="rId2"/>
              </a:rPr>
              <a:t>www.gbastrategies.com</a:t>
            </a:r>
            <a:endParaRPr lang="en-US" dirty="0" smtClean="0"/>
          </a:p>
          <a:p>
            <a:r>
              <a:rPr lang="en-US" dirty="0" err="1" smtClean="0"/>
              <a:t>mbocian@gbastrategies.com</a:t>
            </a:r>
            <a:endParaRPr lang="en-US" dirty="0"/>
          </a:p>
        </p:txBody>
      </p:sp>
    </p:spTree>
    <p:extLst>
      <p:ext uri="{BB962C8B-B14F-4D97-AF65-F5344CB8AC3E}">
        <p14:creationId xmlns:p14="http://schemas.microsoft.com/office/powerpoint/2010/main" xmlns="" val="2314513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defRPr/>
            </a:pPr>
            <a:r>
              <a:rPr lang="en-US"/>
              <a:t>Methodology</a:t>
            </a:r>
          </a:p>
        </p:txBody>
      </p:sp>
      <p:sp>
        <p:nvSpPr>
          <p:cNvPr id="4101" name="Text Box 6"/>
          <p:cNvSpPr txBox="1">
            <a:spLocks noChangeArrowheads="1"/>
          </p:cNvSpPr>
          <p:nvPr/>
        </p:nvSpPr>
        <p:spPr bwMode="auto">
          <a:xfrm>
            <a:off x="228600" y="1143000"/>
            <a:ext cx="8534400" cy="401648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marL="285750" indent="-285750"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spcBef>
                <a:spcPct val="50000"/>
              </a:spcBef>
              <a:buClr>
                <a:srgbClr val="68AA45"/>
              </a:buClr>
              <a:buFont typeface="Wingdings" pitchFamily="2" charset="2"/>
              <a:buChar char="§"/>
            </a:pPr>
            <a:r>
              <a:rPr lang="en-US" sz="1800" dirty="0">
                <a:solidFill>
                  <a:prstClr val="black"/>
                </a:solidFill>
              </a:rPr>
              <a:t>Citizen Opinion worked with </a:t>
            </a:r>
            <a:r>
              <a:rPr lang="en-US" sz="1800" dirty="0" smtClean="0">
                <a:solidFill>
                  <a:prstClr val="black"/>
                </a:solidFill>
              </a:rPr>
              <a:t>Mike Bocian and Greenberg </a:t>
            </a:r>
            <a:r>
              <a:rPr lang="en-US" sz="1800" dirty="0">
                <a:solidFill>
                  <a:prstClr val="black"/>
                </a:solidFill>
              </a:rPr>
              <a:t>Quinlan </a:t>
            </a:r>
            <a:r>
              <a:rPr lang="en-US" sz="1800" dirty="0" err="1">
                <a:solidFill>
                  <a:prstClr val="black"/>
                </a:solidFill>
              </a:rPr>
              <a:t>Rosner</a:t>
            </a:r>
            <a:r>
              <a:rPr lang="en-US" sz="1800" dirty="0">
                <a:solidFill>
                  <a:prstClr val="black"/>
                </a:solidFill>
              </a:rPr>
              <a:t> Research to conduct </a:t>
            </a:r>
            <a:r>
              <a:rPr lang="en-US" sz="1800" dirty="0" smtClean="0">
                <a:solidFill>
                  <a:prstClr val="black"/>
                </a:solidFill>
              </a:rPr>
              <a:t>a survey </a:t>
            </a:r>
            <a:r>
              <a:rPr lang="en-US" sz="1800" dirty="0">
                <a:solidFill>
                  <a:prstClr val="black"/>
                </a:solidFill>
              </a:rPr>
              <a:t>among 1,001 American adults on behalf of the Campaign for Youth </a:t>
            </a:r>
            <a:r>
              <a:rPr lang="en-US" sz="1800" dirty="0" smtClean="0">
                <a:solidFill>
                  <a:prstClr val="black"/>
                </a:solidFill>
              </a:rPr>
              <a:t>Justice. </a:t>
            </a:r>
            <a:r>
              <a:rPr lang="en-US" sz="1800" dirty="0">
                <a:solidFill>
                  <a:prstClr val="black"/>
                </a:solidFill>
              </a:rPr>
              <a:t>The survey was conducted via online panel from May 10th – 18th, 2011 and was weighted to reflect the U.S. population age 18+.</a:t>
            </a:r>
          </a:p>
          <a:p>
            <a:pPr eaLnBrk="1" hangingPunct="1">
              <a:spcBef>
                <a:spcPct val="50000"/>
              </a:spcBef>
              <a:buClr>
                <a:srgbClr val="68AA45"/>
              </a:buClr>
              <a:buFont typeface="Wingdings" pitchFamily="2" charset="2"/>
              <a:buChar char="§"/>
            </a:pPr>
            <a:endParaRPr lang="en-US" sz="1800" dirty="0" smtClean="0">
              <a:solidFill>
                <a:prstClr val="black"/>
              </a:solidFill>
            </a:endParaRPr>
          </a:p>
          <a:p>
            <a:pPr eaLnBrk="1" hangingPunct="1">
              <a:spcBef>
                <a:spcPct val="50000"/>
              </a:spcBef>
              <a:buClr>
                <a:srgbClr val="68AA45"/>
              </a:buClr>
              <a:buFont typeface="Wingdings" pitchFamily="2" charset="2"/>
              <a:buChar char="§"/>
            </a:pPr>
            <a:r>
              <a:rPr lang="en-US" sz="1800" dirty="0" smtClean="0">
                <a:solidFill>
                  <a:prstClr val="black"/>
                </a:solidFill>
              </a:rPr>
              <a:t>Citizen Opinion worked with Mike Bocian and GBA Strategies to conduct a survey of 1000 American adults on behalf of the Campaign for Youth Justice. The survey was conducted via telephone (landline and cell phone) September 27</a:t>
            </a:r>
            <a:r>
              <a:rPr lang="en-US" sz="1800" baseline="30000" dirty="0" smtClean="0">
                <a:solidFill>
                  <a:prstClr val="black"/>
                </a:solidFill>
              </a:rPr>
              <a:t>th</a:t>
            </a:r>
            <a:r>
              <a:rPr lang="en-US" sz="1800" dirty="0" smtClean="0">
                <a:solidFill>
                  <a:prstClr val="black"/>
                </a:solidFill>
              </a:rPr>
              <a:t> – October 2</a:t>
            </a:r>
            <a:r>
              <a:rPr lang="en-US" sz="1800" baseline="30000" dirty="0" smtClean="0">
                <a:solidFill>
                  <a:prstClr val="black"/>
                </a:solidFill>
              </a:rPr>
              <a:t>nd</a:t>
            </a:r>
            <a:r>
              <a:rPr lang="en-US" sz="1800" dirty="0" smtClean="0">
                <a:solidFill>
                  <a:prstClr val="black"/>
                </a:solidFill>
              </a:rPr>
              <a:t>, 2011, and was weighted to reflect the U.S. population age 18+.</a:t>
            </a:r>
          </a:p>
          <a:p>
            <a:pPr marL="0" indent="0" eaLnBrk="1" hangingPunct="1">
              <a:spcBef>
                <a:spcPct val="50000"/>
              </a:spcBef>
              <a:buClr>
                <a:srgbClr val="68AA45"/>
              </a:buClr>
            </a:pPr>
            <a:endParaRPr lang="en-US" sz="1800" dirty="0">
              <a:solidFill>
                <a:prstClr val="black"/>
              </a:solidFill>
            </a:endParaRPr>
          </a:p>
          <a:p>
            <a:pPr eaLnBrk="1" hangingPunct="1">
              <a:spcBef>
                <a:spcPct val="50000"/>
              </a:spcBef>
              <a:buClr>
                <a:srgbClr val="68AA45"/>
              </a:buClr>
              <a:buFont typeface="Wingdings" pitchFamily="2" charset="2"/>
              <a:buChar char="§"/>
            </a:pPr>
            <a:r>
              <a:rPr lang="en-US" sz="1800" dirty="0" smtClean="0">
                <a:solidFill>
                  <a:prstClr val="black"/>
                </a:solidFill>
              </a:rPr>
              <a:t>The </a:t>
            </a:r>
            <a:r>
              <a:rPr lang="en-US" sz="1800" dirty="0">
                <a:solidFill>
                  <a:prstClr val="black"/>
                </a:solidFill>
              </a:rPr>
              <a:t>project is funded by the Public Welfare Foundation. </a:t>
            </a:r>
          </a:p>
          <a:p>
            <a:pPr eaLnBrk="1" hangingPunct="1">
              <a:spcBef>
                <a:spcPct val="50000"/>
              </a:spcBef>
              <a:buClr>
                <a:srgbClr val="68AA45"/>
              </a:buClr>
              <a:buFont typeface="Wingdings" pitchFamily="2" charset="2"/>
              <a:buChar char="§"/>
            </a:pPr>
            <a:endParaRPr lang="en-US" sz="1800" dirty="0">
              <a:solidFill>
                <a:prstClr val="black"/>
              </a:solidFill>
            </a:endParaRPr>
          </a:p>
        </p:txBody>
      </p:sp>
      <p:sp>
        <p:nvSpPr>
          <p:cNvPr id="4" name="Slide Number Placeholder 2"/>
          <p:cNvSpPr>
            <a:spLocks noGrp="1"/>
          </p:cNvSpPr>
          <p:nvPr>
            <p:ph type="sldNum" sz="quarter" idx="4294967295"/>
          </p:nvPr>
        </p:nvSpPr>
        <p:spPr>
          <a:xfrm>
            <a:off x="8229601" y="6515100"/>
            <a:ext cx="914400" cy="228600"/>
          </a:xfrm>
          <a:prstGeom prst="rect">
            <a:avLst/>
          </a:prstGeom>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prstClr val="white"/>
                </a:solidFill>
                <a:effectLst>
                  <a:outerShdw blurRad="38100" dist="38100" dir="2700000" algn="tl">
                    <a:srgbClr val="000000">
                      <a:alpha val="43137"/>
                    </a:srgbClr>
                  </a:outerShdw>
                </a:effectLst>
              </a:rPr>
              <a:t>Figure </a:t>
            </a:r>
            <a:fld id="{EAB3D8D1-8DC0-4ED2-B34C-BAE5843A1681}" type="slidenum">
              <a:rPr lang="en-US">
                <a:solidFill>
                  <a:prstClr val="white"/>
                </a:solidFill>
                <a:effectLst>
                  <a:outerShdw blurRad="38100" dist="38100" dir="2700000" algn="tl">
                    <a:srgbClr val="000000">
                      <a:alpha val="43137"/>
                    </a:srgbClr>
                  </a:outerShdw>
                </a:effectLst>
              </a:rPr>
              <a:pPr eaLnBrk="1" hangingPunct="1"/>
              <a:t>1</a:t>
            </a:fld>
            <a:r>
              <a:rPr lang="en-US" dirty="0">
                <a:solidFill>
                  <a:prstClr val="white"/>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xmlns="" val="192177092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
            </a:r>
            <a:br>
              <a:rPr lang="en-US" dirty="0" smtClean="0"/>
            </a:br>
            <a:r>
              <a:rPr lang="en-US" dirty="0" smtClean="0"/>
              <a:t>An </a:t>
            </a:r>
            <a:r>
              <a:rPr lang="en-US" dirty="0"/>
              <a:t>Important Starting Point: Two-Thirds Believe Young Offenders Can Change for the Better</a:t>
            </a:r>
            <a:br>
              <a:rPr lang="en-US" dirty="0"/>
            </a:br>
            <a:endParaRPr lang="en-US" dirty="0"/>
          </a:p>
        </p:txBody>
      </p:sp>
      <p:graphicFrame>
        <p:nvGraphicFramePr>
          <p:cNvPr id="11" name="Chart Placeholder 10"/>
          <p:cNvGraphicFramePr>
            <a:graphicFrameLocks noGrp="1"/>
          </p:cNvGraphicFramePr>
          <p:nvPr>
            <p:ph type="chart" sz="quarter" idx="11"/>
            <p:extLst>
              <p:ext uri="{D42A27DB-BD31-4B8C-83A1-F6EECF244321}">
                <p14:modId xmlns:p14="http://schemas.microsoft.com/office/powerpoint/2010/main" xmlns="" val="2735014171"/>
              </p:ext>
            </p:extLst>
          </p:nvPr>
        </p:nvGraphicFramePr>
        <p:xfrm>
          <a:off x="76200" y="1671782"/>
          <a:ext cx="44958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9458" name="Slide Number Placeholder 5"/>
          <p:cNvSpPr>
            <a:spLocks noGrp="1"/>
          </p:cNvSpPr>
          <p:nvPr>
            <p:ph type="sldNum" sz="quarter" idx="1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7577F975-83E1-4791-B450-03CF8BAF17B7}" type="slidenum">
              <a:rPr lang="en-US">
                <a:solidFill>
                  <a:schemeClr val="bg1"/>
                </a:solidFill>
              </a:rPr>
              <a:pPr eaLnBrk="1" hangingPunct="1"/>
              <a:t>2</a:t>
            </a:fld>
            <a:r>
              <a:rPr lang="en-US" dirty="0">
                <a:solidFill>
                  <a:schemeClr val="bg1"/>
                </a:solidFill>
              </a:rPr>
              <a:t>  </a:t>
            </a:r>
          </a:p>
        </p:txBody>
      </p:sp>
      <p:sp>
        <p:nvSpPr>
          <p:cNvPr id="19460" name="Rectangle 4"/>
          <p:cNvSpPr>
            <a:spLocks noChangeArrowheads="1"/>
          </p:cNvSpPr>
          <p:nvPr/>
        </p:nvSpPr>
        <p:spPr bwMode="auto">
          <a:xfrm>
            <a:off x="304800" y="914400"/>
            <a:ext cx="8001000" cy="323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spAutoFit/>
          </a:bodyPr>
          <a:lstStyle/>
          <a:p>
            <a:pPr algn="l">
              <a:lnSpc>
                <a:spcPct val="85000"/>
              </a:lnSpc>
              <a:defRPr/>
            </a:pPr>
            <a:endParaRPr lang="en-US" sz="2500">
              <a:latin typeface="Arial" charset="0"/>
              <a:ea typeface="ＭＳ Ｐゴシック" charset="0"/>
            </a:endParaRPr>
          </a:p>
        </p:txBody>
      </p:sp>
      <p:sp>
        <p:nvSpPr>
          <p:cNvPr id="1971226" name="AutoShape 26"/>
          <p:cNvSpPr>
            <a:spLocks noChangeArrowheads="1"/>
          </p:cNvSpPr>
          <p:nvPr/>
        </p:nvSpPr>
        <p:spPr bwMode="auto">
          <a:xfrm>
            <a:off x="110836" y="1509065"/>
            <a:ext cx="2269835" cy="926526"/>
          </a:xfrm>
          <a:prstGeom prst="roundRect">
            <a:avLst>
              <a:gd name="adj" fmla="val 16667"/>
            </a:avLst>
          </a:prstGeom>
          <a:solidFill>
            <a:srgbClr val="CCCCCC"/>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nchor="t">
            <a:noAutofit/>
          </a:bodyPr>
          <a:lstStyle/>
          <a:p>
            <a:pPr algn="ctr">
              <a:defRPr/>
            </a:pPr>
            <a:r>
              <a:rPr lang="en-US" sz="1100" i="1" dirty="0"/>
              <a:t>S</a:t>
            </a:r>
            <a:r>
              <a:rPr lang="en-US" sz="1100" i="1" dirty="0" smtClean="0"/>
              <a:t>tatement </a:t>
            </a:r>
            <a:r>
              <a:rPr lang="en-US" sz="1100" i="1" dirty="0"/>
              <a:t>1: Most youth who commit crimes are </a:t>
            </a:r>
            <a:r>
              <a:rPr lang="en-US" sz="1100" b="1" i="1" dirty="0"/>
              <a:t>capable of positive growth</a:t>
            </a:r>
            <a:r>
              <a:rPr lang="en-US" sz="1100" i="1" dirty="0"/>
              <a:t>, and they have the potential to change for the better</a:t>
            </a:r>
            <a:r>
              <a:rPr lang="en-US" sz="1200" i="1" dirty="0"/>
              <a:t>. </a:t>
            </a:r>
          </a:p>
        </p:txBody>
      </p:sp>
      <p:sp>
        <p:nvSpPr>
          <p:cNvPr id="1971227" name="AutoShape 27"/>
          <p:cNvSpPr>
            <a:spLocks noChangeArrowheads="1"/>
          </p:cNvSpPr>
          <p:nvPr/>
        </p:nvSpPr>
        <p:spPr bwMode="auto">
          <a:xfrm>
            <a:off x="2436091" y="1513683"/>
            <a:ext cx="2059709" cy="936427"/>
          </a:xfrm>
          <a:prstGeom prst="roundRect">
            <a:avLst>
              <a:gd name="adj" fmla="val 16667"/>
            </a:avLst>
          </a:prstGeom>
          <a:solidFill>
            <a:srgbClr val="CCCCCC"/>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nchor="ctr">
            <a:spAutoFit/>
          </a:bodyPr>
          <a:lstStyle/>
          <a:p>
            <a:pPr algn="ctr">
              <a:defRPr/>
            </a:pPr>
            <a:r>
              <a:rPr lang="en-US" sz="1100" i="1" dirty="0" smtClean="0"/>
              <a:t>Statement 2: </a:t>
            </a:r>
            <a:r>
              <a:rPr lang="en-US" sz="1100" i="1" dirty="0"/>
              <a:t>Most youth who commit crimes are </a:t>
            </a:r>
            <a:r>
              <a:rPr lang="en-US" sz="1100" b="1" i="1" dirty="0"/>
              <a:t>unlikely to change for the better</a:t>
            </a:r>
            <a:r>
              <a:rPr lang="en-US" sz="1100" i="1" dirty="0"/>
              <a:t>, and they will likely continue a life of illegal behavior</a:t>
            </a:r>
          </a:p>
        </p:txBody>
      </p:sp>
      <p:sp>
        <p:nvSpPr>
          <p:cNvPr id="10" name="Text Placeholder 9"/>
          <p:cNvSpPr>
            <a:spLocks noGrp="1"/>
          </p:cNvSpPr>
          <p:nvPr>
            <p:ph type="body" sz="quarter" idx="14"/>
          </p:nvPr>
        </p:nvSpPr>
        <p:spPr>
          <a:xfrm>
            <a:off x="55416" y="915555"/>
            <a:ext cx="8991600" cy="438150"/>
          </a:xfrm>
        </p:spPr>
        <p:txBody>
          <a:bodyPr/>
          <a:lstStyle/>
          <a:p>
            <a:r>
              <a:rPr lang="en-US" sz="1400" dirty="0"/>
              <a:t>Now I'd like to read you some pairs of statements. After I read you each pair, please tell me which statement you agree with more.</a:t>
            </a:r>
          </a:p>
          <a:p>
            <a:endParaRPr lang="en-US" sz="1400" dirty="0"/>
          </a:p>
        </p:txBody>
      </p:sp>
      <p:grpSp>
        <p:nvGrpSpPr>
          <p:cNvPr id="30" name="Group 137"/>
          <p:cNvGrpSpPr>
            <a:grpSpLocks/>
          </p:cNvGrpSpPr>
          <p:nvPr/>
        </p:nvGrpSpPr>
        <p:grpSpPr bwMode="auto">
          <a:xfrm>
            <a:off x="469615" y="5910265"/>
            <a:ext cx="4630984" cy="419101"/>
            <a:chOff x="778" y="1630"/>
            <a:chExt cx="3571" cy="264"/>
          </a:xfrm>
        </p:grpSpPr>
        <p:sp>
          <p:nvSpPr>
            <p:cNvPr id="31" name="Rectangle 16"/>
            <p:cNvSpPr>
              <a:spLocks noChangeArrowheads="1"/>
            </p:cNvSpPr>
            <p:nvPr/>
          </p:nvSpPr>
          <p:spPr bwMode="auto">
            <a:xfrm>
              <a:off x="2242" y="1793"/>
              <a:ext cx="105" cy="85"/>
            </a:xfrm>
            <a:prstGeom prst="rect">
              <a:avLst/>
            </a:prstGeom>
            <a:solidFill>
              <a:schemeClr val="accent1">
                <a:lumMod val="25000"/>
                <a:lumOff val="7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nchor="ctr">
              <a:spAutoFit/>
            </a:bodyPr>
            <a:lstStyle/>
            <a:p>
              <a:pPr>
                <a:defRPr/>
              </a:pPr>
              <a:endParaRPr lang="en-US">
                <a:latin typeface="Arial" charset="0"/>
                <a:ea typeface="ＭＳ Ｐゴシック" charset="0"/>
              </a:endParaRPr>
            </a:p>
          </p:txBody>
        </p:sp>
        <p:sp>
          <p:nvSpPr>
            <p:cNvPr id="32" name="Text Box 17"/>
            <p:cNvSpPr txBox="1">
              <a:spLocks noChangeArrowheads="1"/>
            </p:cNvSpPr>
            <p:nvPr/>
          </p:nvSpPr>
          <p:spPr bwMode="auto">
            <a:xfrm>
              <a:off x="2365" y="1630"/>
              <a:ext cx="1664" cy="11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2nd Statement much</a:t>
              </a:r>
            </a:p>
          </p:txBody>
        </p:sp>
        <p:sp>
          <p:nvSpPr>
            <p:cNvPr id="33" name="Text Box 18"/>
            <p:cNvSpPr txBox="1">
              <a:spLocks noChangeArrowheads="1"/>
            </p:cNvSpPr>
            <p:nvPr/>
          </p:nvSpPr>
          <p:spPr bwMode="auto">
            <a:xfrm>
              <a:off x="2365" y="1778"/>
              <a:ext cx="1984" cy="11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2nd Statement somewhat</a:t>
              </a:r>
            </a:p>
          </p:txBody>
        </p:sp>
        <p:sp>
          <p:nvSpPr>
            <p:cNvPr id="36" name="Text Box 21"/>
            <p:cNvSpPr txBox="1">
              <a:spLocks noChangeArrowheads="1"/>
            </p:cNvSpPr>
            <p:nvPr/>
          </p:nvSpPr>
          <p:spPr bwMode="auto">
            <a:xfrm>
              <a:off x="778" y="1633"/>
              <a:ext cx="1168" cy="11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1st Statement much</a:t>
              </a:r>
            </a:p>
          </p:txBody>
        </p:sp>
        <p:sp>
          <p:nvSpPr>
            <p:cNvPr id="37" name="Text Box 22"/>
            <p:cNvSpPr txBox="1">
              <a:spLocks noChangeArrowheads="1"/>
            </p:cNvSpPr>
            <p:nvPr/>
          </p:nvSpPr>
          <p:spPr bwMode="auto">
            <a:xfrm>
              <a:off x="778" y="1778"/>
              <a:ext cx="1378" cy="11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1st Statement somewhat</a:t>
              </a:r>
            </a:p>
          </p:txBody>
        </p:sp>
      </p:grpSp>
      <p:sp>
        <p:nvSpPr>
          <p:cNvPr id="39" name="Rectangle 16"/>
          <p:cNvSpPr>
            <a:spLocks noChangeArrowheads="1"/>
          </p:cNvSpPr>
          <p:nvPr/>
        </p:nvSpPr>
        <p:spPr bwMode="auto">
          <a:xfrm>
            <a:off x="2368007" y="5934074"/>
            <a:ext cx="136167" cy="134938"/>
          </a:xfrm>
          <a:prstGeom prst="rect">
            <a:avLst/>
          </a:prstGeom>
          <a:solidFill>
            <a:srgbClr val="00206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40" name="Rectangle 16"/>
          <p:cNvSpPr>
            <a:spLocks noChangeArrowheads="1"/>
          </p:cNvSpPr>
          <p:nvPr/>
        </p:nvSpPr>
        <p:spPr bwMode="auto">
          <a:xfrm>
            <a:off x="304800" y="5934074"/>
            <a:ext cx="136167" cy="134938"/>
          </a:xfrm>
          <a:prstGeom prst="rect">
            <a:avLst/>
          </a:prstGeom>
          <a:solidFill>
            <a:srgbClr val="00660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41" name="Rectangle 16"/>
          <p:cNvSpPr>
            <a:spLocks noChangeArrowheads="1"/>
          </p:cNvSpPr>
          <p:nvPr/>
        </p:nvSpPr>
        <p:spPr bwMode="auto">
          <a:xfrm>
            <a:off x="304799" y="6194424"/>
            <a:ext cx="136167" cy="134938"/>
          </a:xfrm>
          <a:prstGeom prst="rect">
            <a:avLst/>
          </a:prstGeom>
          <a:solidFill>
            <a:srgbClr val="92D05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43" name="AutoShape 27"/>
          <p:cNvSpPr>
            <a:spLocks noChangeArrowheads="1"/>
          </p:cNvSpPr>
          <p:nvPr/>
        </p:nvSpPr>
        <p:spPr bwMode="auto">
          <a:xfrm>
            <a:off x="6987307" y="1357745"/>
            <a:ext cx="2059709" cy="1123711"/>
          </a:xfrm>
          <a:prstGeom prst="roundRect">
            <a:avLst>
              <a:gd name="adj" fmla="val 16667"/>
            </a:avLst>
          </a:prstGeom>
          <a:solidFill>
            <a:srgbClr val="CCCCCC"/>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nchor="t">
            <a:noAutofit/>
          </a:bodyPr>
          <a:lstStyle/>
          <a:p>
            <a:pPr algn="ctr">
              <a:defRPr/>
            </a:pPr>
            <a:r>
              <a:rPr lang="en-US" sz="1100" i="1" dirty="0" smtClean="0"/>
              <a:t>Statement 2: </a:t>
            </a:r>
            <a:r>
              <a:rPr lang="en-US" sz="1100" dirty="0" smtClean="0"/>
              <a:t>When </a:t>
            </a:r>
            <a:r>
              <a:rPr lang="en-US" sz="1100" dirty="0"/>
              <a:t>it comes to youth who commit crimes, the best thing for society is to </a:t>
            </a:r>
            <a:r>
              <a:rPr lang="en-US" sz="1100" b="1" i="1" dirty="0"/>
              <a:t>incarcerate</a:t>
            </a:r>
            <a:r>
              <a:rPr lang="en-US" sz="1100" dirty="0"/>
              <a:t> them so that our streets are safer.</a:t>
            </a:r>
            <a:endParaRPr lang="en-US" sz="1100" i="1" dirty="0"/>
          </a:p>
        </p:txBody>
      </p:sp>
      <p:graphicFrame>
        <p:nvGraphicFramePr>
          <p:cNvPr id="45" name="Chart Placeholder 10"/>
          <p:cNvGraphicFramePr>
            <a:graphicFrameLocks noGrp="1"/>
          </p:cNvGraphicFramePr>
          <p:nvPr>
            <p:ph type="chart" sz="quarter" idx="13"/>
            <p:extLst>
              <p:ext uri="{D42A27DB-BD31-4B8C-83A1-F6EECF244321}">
                <p14:modId xmlns:p14="http://schemas.microsoft.com/office/powerpoint/2010/main" xmlns="" val="2849841607"/>
              </p:ext>
            </p:extLst>
          </p:nvPr>
        </p:nvGraphicFramePr>
        <p:xfrm>
          <a:off x="4627416" y="1676401"/>
          <a:ext cx="4419600" cy="4724399"/>
        </p:xfrm>
        <a:graphic>
          <a:graphicData uri="http://schemas.openxmlformats.org/drawingml/2006/chart">
            <c:chart xmlns:c="http://schemas.openxmlformats.org/drawingml/2006/chart" xmlns:r="http://schemas.openxmlformats.org/officeDocument/2006/relationships" r:id="rId4"/>
          </a:graphicData>
        </a:graphic>
      </p:graphicFrame>
      <p:sp>
        <p:nvSpPr>
          <p:cNvPr id="46" name="AutoShape 27"/>
          <p:cNvSpPr>
            <a:spLocks noChangeArrowheads="1"/>
          </p:cNvSpPr>
          <p:nvPr/>
        </p:nvSpPr>
        <p:spPr bwMode="auto">
          <a:xfrm>
            <a:off x="4782595" y="1362225"/>
            <a:ext cx="2059709" cy="1123712"/>
          </a:xfrm>
          <a:prstGeom prst="roundRect">
            <a:avLst>
              <a:gd name="adj" fmla="val 16667"/>
            </a:avLst>
          </a:prstGeom>
          <a:solidFill>
            <a:srgbClr val="CCCCCC"/>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nchor="ctr">
            <a:spAutoFit/>
          </a:bodyPr>
          <a:lstStyle/>
          <a:p>
            <a:r>
              <a:rPr lang="en-US" sz="1100" i="1" dirty="0" smtClean="0"/>
              <a:t>Statement 1: </a:t>
            </a:r>
            <a:r>
              <a:rPr lang="en-US" sz="1100" i="1" dirty="0"/>
              <a:t>When it comes to youth who have committed crimes, the best thing for society is to </a:t>
            </a:r>
            <a:r>
              <a:rPr lang="en-US" sz="1100" b="1" i="1" dirty="0"/>
              <a:t>rehabilitate</a:t>
            </a:r>
            <a:r>
              <a:rPr lang="en-US" sz="1100" i="1" dirty="0"/>
              <a:t> them so they can become productive members of society. </a:t>
            </a:r>
          </a:p>
        </p:txBody>
      </p:sp>
      <p:grpSp>
        <p:nvGrpSpPr>
          <p:cNvPr id="47" name="Group 137"/>
          <p:cNvGrpSpPr>
            <a:grpSpLocks/>
          </p:cNvGrpSpPr>
          <p:nvPr/>
        </p:nvGrpSpPr>
        <p:grpSpPr bwMode="auto">
          <a:xfrm>
            <a:off x="5100599" y="5923978"/>
            <a:ext cx="4630984" cy="419101"/>
            <a:chOff x="778" y="1630"/>
            <a:chExt cx="3571" cy="264"/>
          </a:xfrm>
        </p:grpSpPr>
        <p:sp>
          <p:nvSpPr>
            <p:cNvPr id="48" name="Rectangle 16"/>
            <p:cNvSpPr>
              <a:spLocks noChangeArrowheads="1"/>
            </p:cNvSpPr>
            <p:nvPr/>
          </p:nvSpPr>
          <p:spPr bwMode="auto">
            <a:xfrm>
              <a:off x="2233" y="1793"/>
              <a:ext cx="105" cy="85"/>
            </a:xfrm>
            <a:prstGeom prst="rect">
              <a:avLst/>
            </a:prstGeom>
            <a:solidFill>
              <a:schemeClr val="accent1">
                <a:lumMod val="25000"/>
                <a:lumOff val="7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nchor="ctr">
              <a:spAutoFit/>
            </a:bodyPr>
            <a:lstStyle/>
            <a:p>
              <a:pPr>
                <a:defRPr/>
              </a:pPr>
              <a:endParaRPr lang="en-US">
                <a:latin typeface="Arial" charset="0"/>
                <a:ea typeface="ＭＳ Ｐゴシック" charset="0"/>
              </a:endParaRPr>
            </a:p>
          </p:txBody>
        </p:sp>
        <p:sp>
          <p:nvSpPr>
            <p:cNvPr id="49" name="Text Box 17"/>
            <p:cNvSpPr txBox="1">
              <a:spLocks noChangeArrowheads="1"/>
            </p:cNvSpPr>
            <p:nvPr/>
          </p:nvSpPr>
          <p:spPr bwMode="auto">
            <a:xfrm>
              <a:off x="2365" y="1630"/>
              <a:ext cx="1664" cy="11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2nd Statement much</a:t>
              </a:r>
            </a:p>
          </p:txBody>
        </p:sp>
        <p:sp>
          <p:nvSpPr>
            <p:cNvPr id="50" name="Text Box 18"/>
            <p:cNvSpPr txBox="1">
              <a:spLocks noChangeArrowheads="1"/>
            </p:cNvSpPr>
            <p:nvPr/>
          </p:nvSpPr>
          <p:spPr bwMode="auto">
            <a:xfrm>
              <a:off x="2365" y="1778"/>
              <a:ext cx="1984" cy="11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2nd Statement somewhat</a:t>
              </a:r>
            </a:p>
          </p:txBody>
        </p:sp>
        <p:sp>
          <p:nvSpPr>
            <p:cNvPr id="51" name="Text Box 21"/>
            <p:cNvSpPr txBox="1">
              <a:spLocks noChangeArrowheads="1"/>
            </p:cNvSpPr>
            <p:nvPr/>
          </p:nvSpPr>
          <p:spPr bwMode="auto">
            <a:xfrm>
              <a:off x="778" y="1633"/>
              <a:ext cx="1168" cy="11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1st Statement much</a:t>
              </a:r>
            </a:p>
          </p:txBody>
        </p:sp>
        <p:sp>
          <p:nvSpPr>
            <p:cNvPr id="52" name="Text Box 22"/>
            <p:cNvSpPr txBox="1">
              <a:spLocks noChangeArrowheads="1"/>
            </p:cNvSpPr>
            <p:nvPr/>
          </p:nvSpPr>
          <p:spPr bwMode="auto">
            <a:xfrm>
              <a:off x="778" y="1778"/>
              <a:ext cx="1378" cy="11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square"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1st Statement somewhat</a:t>
              </a:r>
            </a:p>
          </p:txBody>
        </p:sp>
      </p:grpSp>
      <p:sp>
        <p:nvSpPr>
          <p:cNvPr id="54" name="Rectangle 16"/>
          <p:cNvSpPr>
            <a:spLocks noChangeArrowheads="1"/>
          </p:cNvSpPr>
          <p:nvPr/>
        </p:nvSpPr>
        <p:spPr bwMode="auto">
          <a:xfrm>
            <a:off x="6987307" y="5947790"/>
            <a:ext cx="136167" cy="134938"/>
          </a:xfrm>
          <a:prstGeom prst="rect">
            <a:avLst/>
          </a:prstGeom>
          <a:solidFill>
            <a:srgbClr val="00206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55" name="Rectangle 16"/>
          <p:cNvSpPr>
            <a:spLocks noChangeArrowheads="1"/>
          </p:cNvSpPr>
          <p:nvPr/>
        </p:nvSpPr>
        <p:spPr bwMode="auto">
          <a:xfrm>
            <a:off x="4938349" y="5957890"/>
            <a:ext cx="136167" cy="134938"/>
          </a:xfrm>
          <a:prstGeom prst="rect">
            <a:avLst/>
          </a:prstGeom>
          <a:solidFill>
            <a:srgbClr val="00660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56" name="Rectangle 16"/>
          <p:cNvSpPr>
            <a:spLocks noChangeArrowheads="1"/>
          </p:cNvSpPr>
          <p:nvPr/>
        </p:nvSpPr>
        <p:spPr bwMode="auto">
          <a:xfrm>
            <a:off x="4944520" y="6189448"/>
            <a:ext cx="136167" cy="134938"/>
          </a:xfrm>
          <a:prstGeom prst="rect">
            <a:avLst/>
          </a:prstGeom>
          <a:solidFill>
            <a:srgbClr val="92D05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xmlns="" val="292688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charset="0"/>
                <a:ea typeface="ＭＳ Ｐゴシック" charset="0"/>
              </a:rPr>
              <a:t>Prevention/Rehabilitation Trump Punishment/Incarceration, Especially for </a:t>
            </a:r>
            <a:r>
              <a:rPr lang="en-US" dirty="0" smtClean="0">
                <a:latin typeface="Arial" charset="0"/>
                <a:ea typeface="ＭＳ Ｐゴシック" charset="0"/>
              </a:rPr>
              <a:t>Youth</a:t>
            </a:r>
            <a:endParaRPr lang="en-US" dirty="0"/>
          </a:p>
        </p:txBody>
      </p:sp>
      <p:graphicFrame>
        <p:nvGraphicFramePr>
          <p:cNvPr id="5" name="Chart Placeholder 4"/>
          <p:cNvGraphicFramePr>
            <a:graphicFrameLocks noGrp="1"/>
          </p:cNvGraphicFramePr>
          <p:nvPr>
            <p:ph type="chart" sz="quarter" idx="11"/>
            <p:extLst>
              <p:ext uri="{D42A27DB-BD31-4B8C-83A1-F6EECF244321}">
                <p14:modId xmlns:p14="http://schemas.microsoft.com/office/powerpoint/2010/main" xmlns="" val="463965206"/>
              </p:ext>
            </p:extLst>
          </p:nvPr>
        </p:nvGraphicFramePr>
        <p:xfrm>
          <a:off x="76200" y="1828800"/>
          <a:ext cx="8991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 Placeholder 1"/>
          <p:cNvSpPr>
            <a:spLocks noGrp="1"/>
          </p:cNvSpPr>
          <p:nvPr>
            <p:ph type="body" sz="quarter" idx="12"/>
          </p:nvPr>
        </p:nvSpPr>
        <p:spPr/>
        <p:txBody>
          <a:bodyPr/>
          <a:lstStyle/>
          <a:p>
            <a:r>
              <a:rPr lang="en-US" dirty="0"/>
              <a:t>Compared to the way things are now, when it comes to the juvenile justice system, do you think there should be more focus on punishment and incarceration or more focus on prevention and rehabilitation?</a:t>
            </a:r>
            <a:endParaRPr lang="en-US" i="1" dirty="0"/>
          </a:p>
          <a:p>
            <a:endParaRPr lang="en-US" dirty="0"/>
          </a:p>
        </p:txBody>
      </p:sp>
      <p:sp>
        <p:nvSpPr>
          <p:cNvPr id="22530" name="Slide Number Placeholder 4"/>
          <p:cNvSpPr>
            <a:spLocks noGrp="1"/>
          </p:cNvSpPr>
          <p:nvPr>
            <p:ph type="sldNum" sz="quarter" idx="13"/>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1927844E-F437-494B-BB10-14A206A92667}" type="slidenum">
              <a:rPr lang="en-US">
                <a:solidFill>
                  <a:schemeClr val="bg1"/>
                </a:solidFill>
              </a:rPr>
              <a:pPr eaLnBrk="1" hangingPunct="1"/>
              <a:t>3</a:t>
            </a:fld>
            <a:r>
              <a:rPr lang="en-US" dirty="0">
                <a:solidFill>
                  <a:schemeClr val="bg1"/>
                </a:solidFill>
              </a:rPr>
              <a:t>  </a:t>
            </a:r>
          </a:p>
        </p:txBody>
      </p:sp>
      <p:sp>
        <p:nvSpPr>
          <p:cNvPr id="22532" name="Rectangle 4"/>
          <p:cNvSpPr>
            <a:spLocks noChangeArrowheads="1"/>
          </p:cNvSpPr>
          <p:nvPr/>
        </p:nvSpPr>
        <p:spPr bwMode="auto">
          <a:xfrm>
            <a:off x="304800" y="914400"/>
            <a:ext cx="8001000" cy="323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spAutoFit/>
          </a:bodyPr>
          <a:lstStyle/>
          <a:p>
            <a:pPr algn="l">
              <a:lnSpc>
                <a:spcPct val="85000"/>
              </a:lnSpc>
              <a:defRPr/>
            </a:pPr>
            <a:endParaRPr lang="en-US" sz="2500">
              <a:latin typeface="Arial" charset="0"/>
              <a:ea typeface="ＭＳ Ｐゴシック" charset="0"/>
            </a:endParaRPr>
          </a:p>
        </p:txBody>
      </p:sp>
    </p:spTree>
    <p:extLst>
      <p:ext uri="{BB962C8B-B14F-4D97-AF65-F5344CB8AC3E}">
        <p14:creationId xmlns:p14="http://schemas.microsoft.com/office/powerpoint/2010/main" xmlns="" val="2538640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
            </a:r>
            <a:br>
              <a:rPr lang="en-US" dirty="0" smtClean="0"/>
            </a:br>
            <a:r>
              <a:rPr lang="en-US" dirty="0" smtClean="0"/>
              <a:t>Prevention/Rehabilitation </a:t>
            </a:r>
            <a:r>
              <a:rPr lang="en-US" dirty="0"/>
              <a:t>Trump Punishment/Incarceration, Especially for Youth</a:t>
            </a:r>
            <a:br>
              <a:rPr lang="en-US" dirty="0"/>
            </a:br>
            <a:endParaRPr lang="en-US" dirty="0"/>
          </a:p>
        </p:txBody>
      </p:sp>
      <p:sp>
        <p:nvSpPr>
          <p:cNvPr id="22532" name="Rectangle 4"/>
          <p:cNvSpPr>
            <a:spLocks noChangeArrowheads="1"/>
          </p:cNvSpPr>
          <p:nvPr/>
        </p:nvSpPr>
        <p:spPr bwMode="auto">
          <a:xfrm>
            <a:off x="304800" y="914400"/>
            <a:ext cx="8001000" cy="323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spAutoFit/>
          </a:bodyPr>
          <a:lstStyle/>
          <a:p>
            <a:pPr algn="l">
              <a:lnSpc>
                <a:spcPct val="85000"/>
              </a:lnSpc>
              <a:defRPr/>
            </a:pPr>
            <a:endParaRPr lang="en-US" sz="2500">
              <a:latin typeface="Arial" charset="0"/>
              <a:ea typeface="ＭＳ Ｐゴシック" charset="0"/>
            </a:endParaRPr>
          </a:p>
        </p:txBody>
      </p:sp>
      <p:sp>
        <p:nvSpPr>
          <p:cNvPr id="27" name="AutoShape 26"/>
          <p:cNvSpPr>
            <a:spLocks noChangeArrowheads="1"/>
          </p:cNvSpPr>
          <p:nvPr/>
        </p:nvSpPr>
        <p:spPr bwMode="auto">
          <a:xfrm>
            <a:off x="401638" y="1132470"/>
            <a:ext cx="3984625" cy="817245"/>
          </a:xfrm>
          <a:prstGeom prst="roundRect">
            <a:avLst>
              <a:gd name="adj" fmla="val 16667"/>
            </a:avLst>
          </a:prstGeom>
          <a:solidFill>
            <a:srgbClr val="CCCCCC"/>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200" dirty="0">
                <a:ea typeface="+mn-ea"/>
              </a:rPr>
              <a:t>Compared to the way things are now, when it comes to the </a:t>
            </a:r>
            <a:r>
              <a:rPr lang="en-US" sz="1200" b="1" dirty="0">
                <a:ea typeface="+mn-ea"/>
              </a:rPr>
              <a:t>juvenile justice system</a:t>
            </a:r>
            <a:r>
              <a:rPr lang="en-US" sz="1200" dirty="0">
                <a:ea typeface="+mn-ea"/>
              </a:rPr>
              <a:t>, do you think there should be more focus on punishment and incarceration or more focus on prevention and rehabilitation?</a:t>
            </a:r>
            <a:endParaRPr lang="en-US" sz="1200" i="1" dirty="0">
              <a:ea typeface="+mn-ea"/>
            </a:endParaRPr>
          </a:p>
        </p:txBody>
      </p:sp>
      <p:sp>
        <p:nvSpPr>
          <p:cNvPr id="28" name="AutoShape 27"/>
          <p:cNvSpPr>
            <a:spLocks noChangeArrowheads="1"/>
          </p:cNvSpPr>
          <p:nvPr/>
        </p:nvSpPr>
        <p:spPr bwMode="auto">
          <a:xfrm>
            <a:off x="4840287" y="1151254"/>
            <a:ext cx="3810000" cy="817245"/>
          </a:xfrm>
          <a:prstGeom prst="roundRect">
            <a:avLst>
              <a:gd name="adj" fmla="val 16667"/>
            </a:avLst>
          </a:prstGeom>
          <a:solidFill>
            <a:srgbClr val="CCCCCC"/>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lgn="ctr">
              <a:defRPr/>
            </a:pPr>
            <a:r>
              <a:rPr lang="en-US" sz="1200" dirty="0">
                <a:ea typeface="+mn-ea"/>
              </a:rPr>
              <a:t>Overall, which of the following do you think is the better approach for dealing with crime? A focus on punishment and incarceration or a focus on prevention and rehabilitation?*</a:t>
            </a:r>
            <a:endParaRPr lang="en-US" sz="1200" i="1" dirty="0">
              <a:ea typeface="+mn-ea"/>
            </a:endParaRPr>
          </a:p>
        </p:txBody>
      </p:sp>
      <p:sp>
        <p:nvSpPr>
          <p:cNvPr id="22540" name="Line 8"/>
          <p:cNvSpPr>
            <a:spLocks noChangeShapeType="1"/>
          </p:cNvSpPr>
          <p:nvPr/>
        </p:nvSpPr>
        <p:spPr bwMode="auto">
          <a:xfrm>
            <a:off x="4645025" y="1968500"/>
            <a:ext cx="0" cy="4410075"/>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29708" name="TextBox 2"/>
          <p:cNvSpPr txBox="1">
            <a:spLocks noChangeArrowheads="1"/>
          </p:cNvSpPr>
          <p:nvPr/>
        </p:nvSpPr>
        <p:spPr bwMode="auto">
          <a:xfrm>
            <a:off x="4785390" y="2057400"/>
            <a:ext cx="419417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eaLnBrk="1" hangingPunct="1"/>
            <a:r>
              <a:rPr lang="en-US" sz="1400" b="1" u="sng" dirty="0"/>
              <a:t>Hart Research Associates Poll, August 2008</a:t>
            </a:r>
          </a:p>
        </p:txBody>
      </p:sp>
      <p:sp>
        <p:nvSpPr>
          <p:cNvPr id="22542" name="Text Box 16"/>
          <p:cNvSpPr txBox="1">
            <a:spLocks noChangeArrowheads="1"/>
          </p:cNvSpPr>
          <p:nvPr/>
        </p:nvSpPr>
        <p:spPr bwMode="auto">
          <a:xfrm>
            <a:off x="1070226" y="2057400"/>
            <a:ext cx="2647460" cy="2154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ctr" eaLnBrk="1" hangingPunct="1">
              <a:defRPr/>
            </a:pPr>
            <a:r>
              <a:rPr lang="en-US" sz="1400" b="1" u="sng" dirty="0" smtClean="0"/>
              <a:t>GBA Strategies, Sept-Oct, 2011</a:t>
            </a:r>
          </a:p>
        </p:txBody>
      </p:sp>
      <p:graphicFrame>
        <p:nvGraphicFramePr>
          <p:cNvPr id="24" name="Chart Placeholder 4"/>
          <p:cNvGraphicFramePr>
            <a:graphicFrameLocks noGrp="1"/>
          </p:cNvGraphicFramePr>
          <p:nvPr>
            <p:ph type="chart" sz="quarter" idx="11"/>
            <p:extLst>
              <p:ext uri="{D42A27DB-BD31-4B8C-83A1-F6EECF244321}">
                <p14:modId xmlns:p14="http://schemas.microsoft.com/office/powerpoint/2010/main" xmlns="" val="1143514872"/>
              </p:ext>
            </p:extLst>
          </p:nvPr>
        </p:nvGraphicFramePr>
        <p:xfrm>
          <a:off x="186096" y="2524125"/>
          <a:ext cx="4419600" cy="38766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Chart Placeholder 4"/>
          <p:cNvGraphicFramePr>
            <a:graphicFrameLocks noGrp="1"/>
          </p:cNvGraphicFramePr>
          <p:nvPr>
            <p:ph type="chart" sz="quarter" idx="13"/>
            <p:extLst>
              <p:ext uri="{D42A27DB-BD31-4B8C-83A1-F6EECF244321}">
                <p14:modId xmlns:p14="http://schemas.microsoft.com/office/powerpoint/2010/main" xmlns="" val="1949326741"/>
              </p:ext>
            </p:extLst>
          </p:nvPr>
        </p:nvGraphicFramePr>
        <p:xfrm>
          <a:off x="4648200" y="2514600"/>
          <a:ext cx="4419600" cy="3927986"/>
        </p:xfrm>
        <a:graphic>
          <a:graphicData uri="http://schemas.openxmlformats.org/drawingml/2006/chart">
            <c:chart xmlns:c="http://schemas.openxmlformats.org/drawingml/2006/chart" xmlns:r="http://schemas.openxmlformats.org/officeDocument/2006/relationships" r:id="rId4"/>
          </a:graphicData>
        </a:graphic>
      </p:graphicFrame>
      <p:sp>
        <p:nvSpPr>
          <p:cNvPr id="26" name="Slide Number Placeholder 2"/>
          <p:cNvSpPr>
            <a:spLocks noGrp="1"/>
          </p:cNvSpPr>
          <p:nvPr>
            <p:ph type="sldNum" sz="quarter" idx="4294967295"/>
          </p:nvPr>
        </p:nvSpPr>
        <p:spPr>
          <a:xfrm>
            <a:off x="8229601" y="6515100"/>
            <a:ext cx="914400" cy="228600"/>
          </a:xfrm>
          <a:prstGeom prst="rect">
            <a:avLst/>
          </a:prstGeom>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prstClr val="white"/>
                </a:solidFill>
                <a:effectLst>
                  <a:outerShdw blurRad="38100" dist="38100" dir="2700000" algn="tl">
                    <a:srgbClr val="000000">
                      <a:alpha val="43137"/>
                    </a:srgbClr>
                  </a:outerShdw>
                </a:effectLst>
              </a:rPr>
              <a:t>Figure </a:t>
            </a:r>
            <a:fld id="{EAB3D8D1-8DC0-4ED2-B34C-BAE5843A1681}" type="slidenum">
              <a:rPr lang="en-US">
                <a:solidFill>
                  <a:prstClr val="white"/>
                </a:solidFill>
                <a:effectLst>
                  <a:outerShdw blurRad="38100" dist="38100" dir="2700000" algn="tl">
                    <a:srgbClr val="000000">
                      <a:alpha val="43137"/>
                    </a:srgbClr>
                  </a:outerShdw>
                </a:effectLst>
              </a:rPr>
              <a:pPr eaLnBrk="1" hangingPunct="1"/>
              <a:t>4</a:t>
            </a:fld>
            <a:r>
              <a:rPr lang="en-US" dirty="0">
                <a:solidFill>
                  <a:prstClr val="white"/>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xmlns="" val="152650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4"/>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lnSpc>
                <a:spcPct val="80000"/>
              </a:lnSpc>
              <a:defRPr/>
            </a:pPr>
            <a:r>
              <a:rPr lang="en-US" dirty="0"/>
              <a:t>When It Comes to Robbery, </a:t>
            </a:r>
            <a:r>
              <a:rPr lang="en-US" dirty="0" smtClean="0"/>
              <a:t>Restitution </a:t>
            </a:r>
            <a:r>
              <a:rPr lang="en-US" dirty="0"/>
              <a:t>Tops the List; Rehabilitative Measures Trump Incarceration </a:t>
            </a:r>
          </a:p>
        </p:txBody>
      </p:sp>
      <p:sp>
        <p:nvSpPr>
          <p:cNvPr id="3" name="Text Placeholder 2"/>
          <p:cNvSpPr>
            <a:spLocks noGrp="1"/>
          </p:cNvSpPr>
          <p:nvPr>
            <p:ph type="body" sz="quarter" idx="12"/>
          </p:nvPr>
        </p:nvSpPr>
        <p:spPr>
          <a:xfrm>
            <a:off x="1" y="914400"/>
            <a:ext cx="8991600" cy="304800"/>
          </a:xfrm>
        </p:spPr>
        <p:txBody>
          <a:bodyPr/>
          <a:lstStyle/>
          <a:p>
            <a:r>
              <a:rPr lang="en-US" dirty="0"/>
              <a:t>Thinking specifically about a youth who commits [</a:t>
            </a:r>
            <a:r>
              <a:rPr lang="en-US" dirty="0" smtClean="0">
                <a:solidFill>
                  <a:srgbClr val="C00000"/>
                </a:solidFill>
              </a:rPr>
              <a:t>robbery</a:t>
            </a:r>
            <a:r>
              <a:rPr lang="en-US" dirty="0" smtClean="0"/>
              <a:t>, </a:t>
            </a:r>
            <a:r>
              <a:rPr lang="en-US" dirty="0" smtClean="0">
                <a:solidFill>
                  <a:srgbClr val="002060"/>
                </a:solidFill>
              </a:rPr>
              <a:t>assault</a:t>
            </a:r>
            <a:r>
              <a:rPr lang="en-US" dirty="0" smtClean="0"/>
              <a:t>] which </a:t>
            </a:r>
            <a:r>
              <a:rPr lang="en-US" dirty="0"/>
              <a:t>three of the following punishments are the most fitting?</a:t>
            </a:r>
          </a:p>
          <a:p>
            <a:endParaRPr lang="en-US" dirty="0"/>
          </a:p>
        </p:txBody>
      </p:sp>
      <p:sp>
        <p:nvSpPr>
          <p:cNvPr id="23578" name="Slide Number Placeholder 2"/>
          <p:cNvSpPr>
            <a:spLocks noGrp="1"/>
          </p:cNvSpPr>
          <p:nvPr>
            <p:ph type="sldNum" sz="quarter" idx="13"/>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EAB3D8D1-8DC0-4ED2-B34C-BAE5843A1681}" type="slidenum">
              <a:rPr lang="en-US">
                <a:solidFill>
                  <a:schemeClr val="bg1"/>
                </a:solidFill>
              </a:rPr>
              <a:pPr eaLnBrk="1" hangingPunct="1"/>
              <a:t>5</a:t>
            </a:fld>
            <a:r>
              <a:rPr lang="en-US" dirty="0">
                <a:solidFill>
                  <a:schemeClr val="bg1"/>
                </a:solidFill>
              </a:rPr>
              <a:t>  </a:t>
            </a:r>
          </a:p>
        </p:txBody>
      </p:sp>
      <p:sp>
        <p:nvSpPr>
          <p:cNvPr id="23556" name="Text Box 13"/>
          <p:cNvSpPr txBox="1">
            <a:spLocks noChangeArrowheads="1"/>
          </p:cNvSpPr>
          <p:nvPr/>
        </p:nvSpPr>
        <p:spPr bwMode="auto">
          <a:xfrm>
            <a:off x="76200" y="3657600"/>
            <a:ext cx="4252913" cy="182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ctr" eaLnBrk="1" hangingPunct="1">
              <a:defRPr/>
            </a:pPr>
            <a:endParaRPr lang="en-US" smtClean="0"/>
          </a:p>
        </p:txBody>
      </p:sp>
      <p:sp>
        <p:nvSpPr>
          <p:cNvPr id="23557" name="Rectangle 15"/>
          <p:cNvSpPr>
            <a:spLocks noChangeArrowheads="1"/>
          </p:cNvSpPr>
          <p:nvPr/>
        </p:nvSpPr>
        <p:spPr bwMode="auto">
          <a:xfrm>
            <a:off x="2144713" y="2728913"/>
            <a:ext cx="42862" cy="182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nchor="ctr">
            <a:spAutoFit/>
          </a:bodyPr>
          <a:lstStyle/>
          <a:p>
            <a:pPr algn="ctr">
              <a:defRPr/>
            </a:pPr>
            <a:r>
              <a:rPr lang="en-US">
                <a:latin typeface="Arial" charset="0"/>
                <a:ea typeface="ＭＳ Ｐゴシック" charset="0"/>
              </a:rPr>
              <a:t> </a:t>
            </a:r>
          </a:p>
        </p:txBody>
      </p:sp>
      <p:graphicFrame>
        <p:nvGraphicFramePr>
          <p:cNvPr id="4" name="Chart Placeholder 3"/>
          <p:cNvGraphicFramePr>
            <a:graphicFrameLocks noGrp="1"/>
          </p:cNvGraphicFramePr>
          <p:nvPr>
            <p:ph type="chart" sz="quarter" idx="11"/>
            <p:extLst>
              <p:ext uri="{D42A27DB-BD31-4B8C-83A1-F6EECF244321}">
                <p14:modId xmlns:p14="http://schemas.microsoft.com/office/powerpoint/2010/main" xmlns="" val="1974499100"/>
              </p:ext>
            </p:extLst>
          </p:nvPr>
        </p:nvGraphicFramePr>
        <p:xfrm>
          <a:off x="0" y="1600200"/>
          <a:ext cx="90678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416386499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4"/>
          <p:cNvSpPr>
            <a:spLocks noGrp="1" noChangeArrowheads="1"/>
          </p:cNvSpPr>
          <p:nvPr>
            <p:ph type="title"/>
          </p:nvPr>
        </p:nvSpPr>
        <p:spPr>
          <a:extLst>
            <a:ext uri="{FAA26D3D-D897-4be2-8F04-BA451C77F1D7}">
              <ma14:placeholderFlag xmlns:ma14="http://schemas.microsoft.com/office/mac/drawingml/2011/main" xmlns="" val="1"/>
            </a:ext>
          </a:extLst>
        </p:spPr>
        <p:txBody>
          <a:bodyPr/>
          <a:lstStyle/>
          <a:p>
            <a:pPr eaLnBrk="1" hangingPunct="1">
              <a:lnSpc>
                <a:spcPct val="80000"/>
              </a:lnSpc>
              <a:defRPr/>
            </a:pPr>
            <a:r>
              <a:rPr lang="en-US" dirty="0"/>
              <a:t>When It Comes to </a:t>
            </a:r>
            <a:r>
              <a:rPr lang="en-US" dirty="0" smtClean="0"/>
              <a:t>Drugs, Rehabilitation and Treatment </a:t>
            </a:r>
            <a:r>
              <a:rPr lang="en-US" dirty="0"/>
              <a:t>Tops the </a:t>
            </a:r>
            <a:r>
              <a:rPr lang="en-US" dirty="0" smtClean="0"/>
              <a:t>List</a:t>
            </a:r>
            <a:endParaRPr lang="en-US" dirty="0"/>
          </a:p>
        </p:txBody>
      </p:sp>
      <p:sp>
        <p:nvSpPr>
          <p:cNvPr id="3" name="Text Placeholder 2"/>
          <p:cNvSpPr>
            <a:spLocks noGrp="1"/>
          </p:cNvSpPr>
          <p:nvPr>
            <p:ph type="body" sz="quarter" idx="12"/>
          </p:nvPr>
        </p:nvSpPr>
        <p:spPr>
          <a:xfrm>
            <a:off x="1" y="914400"/>
            <a:ext cx="8991600" cy="304800"/>
          </a:xfrm>
        </p:spPr>
        <p:txBody>
          <a:bodyPr/>
          <a:lstStyle/>
          <a:p>
            <a:r>
              <a:rPr lang="en-US" dirty="0"/>
              <a:t>Thinking specifically about a youth who commits </a:t>
            </a:r>
            <a:r>
              <a:rPr lang="en-US" dirty="0" smtClean="0"/>
              <a:t>[</a:t>
            </a:r>
            <a:r>
              <a:rPr lang="en-US" dirty="0" smtClean="0">
                <a:solidFill>
                  <a:srgbClr val="C00000"/>
                </a:solidFill>
              </a:rPr>
              <a:t>dealing drugs</a:t>
            </a:r>
            <a:r>
              <a:rPr lang="en-US" dirty="0" smtClean="0"/>
              <a:t>, or </a:t>
            </a:r>
            <a:r>
              <a:rPr lang="en-US" dirty="0" smtClean="0">
                <a:solidFill>
                  <a:srgbClr val="002060"/>
                </a:solidFill>
              </a:rPr>
              <a:t>drug possession</a:t>
            </a:r>
            <a:r>
              <a:rPr lang="en-US" dirty="0" smtClean="0"/>
              <a:t>] </a:t>
            </a:r>
            <a:r>
              <a:rPr lang="en-US" dirty="0"/>
              <a:t>which three of the following punishments are the most fitting?</a:t>
            </a:r>
          </a:p>
          <a:p>
            <a:endParaRPr lang="en-US" dirty="0"/>
          </a:p>
        </p:txBody>
      </p:sp>
      <p:sp>
        <p:nvSpPr>
          <p:cNvPr id="23578" name="Slide Number Placeholder 2"/>
          <p:cNvSpPr>
            <a:spLocks noGrp="1"/>
          </p:cNvSpPr>
          <p:nvPr>
            <p:ph type="sldNum" sz="quarter" idx="13"/>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EAB3D8D1-8DC0-4ED2-B34C-BAE5843A1681}" type="slidenum">
              <a:rPr lang="en-US">
                <a:solidFill>
                  <a:schemeClr val="bg1"/>
                </a:solidFill>
              </a:rPr>
              <a:pPr eaLnBrk="1" hangingPunct="1"/>
              <a:t>6</a:t>
            </a:fld>
            <a:r>
              <a:rPr lang="en-US" dirty="0">
                <a:solidFill>
                  <a:schemeClr val="bg1"/>
                </a:solidFill>
              </a:rPr>
              <a:t>  </a:t>
            </a:r>
          </a:p>
        </p:txBody>
      </p:sp>
      <p:sp>
        <p:nvSpPr>
          <p:cNvPr id="23556" name="Text Box 13"/>
          <p:cNvSpPr txBox="1">
            <a:spLocks noChangeArrowheads="1"/>
          </p:cNvSpPr>
          <p:nvPr/>
        </p:nvSpPr>
        <p:spPr bwMode="auto">
          <a:xfrm>
            <a:off x="76200" y="3657600"/>
            <a:ext cx="4252913" cy="182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ctr" eaLnBrk="1" hangingPunct="1">
              <a:defRPr/>
            </a:pPr>
            <a:endParaRPr lang="en-US" smtClean="0"/>
          </a:p>
        </p:txBody>
      </p:sp>
      <p:sp>
        <p:nvSpPr>
          <p:cNvPr id="23557" name="Rectangle 15"/>
          <p:cNvSpPr>
            <a:spLocks noChangeArrowheads="1"/>
          </p:cNvSpPr>
          <p:nvPr/>
        </p:nvSpPr>
        <p:spPr bwMode="auto">
          <a:xfrm>
            <a:off x="2144713" y="2728913"/>
            <a:ext cx="42862" cy="1825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808080"/>
                </a:solidFill>
                <a:prstDash val="dash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wrap="none" lIns="0" tIns="0" rIns="0" bIns="0" anchor="ctr">
            <a:spAutoFit/>
          </a:bodyPr>
          <a:lstStyle/>
          <a:p>
            <a:pPr algn="ctr">
              <a:defRPr/>
            </a:pPr>
            <a:r>
              <a:rPr lang="en-US">
                <a:latin typeface="Arial" charset="0"/>
                <a:ea typeface="ＭＳ Ｐゴシック" charset="0"/>
              </a:rPr>
              <a:t> </a:t>
            </a:r>
          </a:p>
        </p:txBody>
      </p:sp>
      <p:graphicFrame>
        <p:nvGraphicFramePr>
          <p:cNvPr id="4" name="Chart Placeholder 3"/>
          <p:cNvGraphicFramePr>
            <a:graphicFrameLocks noGrp="1"/>
          </p:cNvGraphicFramePr>
          <p:nvPr>
            <p:ph type="chart" sz="quarter" idx="11"/>
            <p:extLst>
              <p:ext uri="{D42A27DB-BD31-4B8C-83A1-F6EECF244321}">
                <p14:modId xmlns:p14="http://schemas.microsoft.com/office/powerpoint/2010/main" xmlns="" val="2848992504"/>
              </p:ext>
            </p:extLst>
          </p:nvPr>
        </p:nvGraphicFramePr>
        <p:xfrm>
          <a:off x="23092" y="1439862"/>
          <a:ext cx="9067800" cy="49609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88453252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p:txBody>
          <a:bodyPr/>
          <a:lstStyle/>
          <a:p>
            <a:r>
              <a:rPr lang="en-US" dirty="0" smtClean="0"/>
              <a:t>Youth in Adult Jails </a:t>
            </a:r>
            <a:r>
              <a:rPr lang="en-US" smtClean="0"/>
              <a:t>and Prisons</a:t>
            </a:r>
            <a:endParaRPr lang="en-US" dirty="0"/>
          </a:p>
        </p:txBody>
      </p:sp>
      <p:sp>
        <p:nvSpPr>
          <p:cNvPr id="27650" name="Slide Number Placeholder 3"/>
          <p:cNvSpPr>
            <a:spLocks noGrp="1"/>
          </p:cNvSpPr>
          <p:nvPr>
            <p:ph type="sldNum" sz="quarter" idx="11"/>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837B9618-27CC-41C1-92F1-484898DA1728}" type="slidenum">
              <a:rPr lang="en-US">
                <a:solidFill>
                  <a:schemeClr val="bg1"/>
                </a:solidFill>
              </a:rPr>
              <a:pPr eaLnBrk="1" hangingPunct="1"/>
              <a:t>7</a:t>
            </a:fld>
            <a:r>
              <a:rPr lang="en-US" dirty="0">
                <a:solidFill>
                  <a:schemeClr val="bg1"/>
                </a:solidFill>
              </a:rPr>
              <a:t> </a:t>
            </a:r>
          </a:p>
        </p:txBody>
      </p:sp>
    </p:spTree>
    <p:extLst>
      <p:ext uri="{BB962C8B-B14F-4D97-AF65-F5344CB8AC3E}">
        <p14:creationId xmlns:p14="http://schemas.microsoft.com/office/powerpoint/2010/main" xmlns="" val="1832944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latin typeface="Arial" charset="0"/>
                <a:ea typeface="ＭＳ Ｐゴシック" charset="0"/>
              </a:rPr>
              <a:t/>
            </a:r>
            <a:br>
              <a:rPr lang="en-US" dirty="0" smtClean="0">
                <a:latin typeface="Arial" charset="0"/>
                <a:ea typeface="ＭＳ Ｐゴシック" charset="0"/>
              </a:rPr>
            </a:br>
            <a:r>
              <a:rPr lang="en-US" dirty="0" smtClean="0">
                <a:latin typeface="Arial" charset="0"/>
                <a:ea typeface="ＭＳ Ｐゴシック" charset="0"/>
              </a:rPr>
              <a:t>Overwhelming </a:t>
            </a:r>
            <a:r>
              <a:rPr lang="en-US" dirty="0">
                <a:latin typeface="Arial" charset="0"/>
                <a:ea typeface="ＭＳ Ｐゴシック" charset="0"/>
              </a:rPr>
              <a:t>Belief That Children Should Not Be Placed in Adult Jails or Prisons</a:t>
            </a:r>
            <a:br>
              <a:rPr lang="en-US" dirty="0">
                <a:latin typeface="Arial" charset="0"/>
                <a:ea typeface="ＭＳ Ｐゴシック" charset="0"/>
              </a:rPr>
            </a:br>
            <a:endParaRPr lang="en-US" dirty="0"/>
          </a:p>
        </p:txBody>
      </p:sp>
      <p:sp>
        <p:nvSpPr>
          <p:cNvPr id="28674" name="Slide Number Placeholder 4"/>
          <p:cNvSpPr>
            <a:spLocks noGrp="1"/>
          </p:cNvSpPr>
          <p:nvPr>
            <p:ph type="sldNum" sz="quarter" idx="12"/>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eaLnBrk="1" hangingPunct="1"/>
            <a:r>
              <a:rPr lang="en-US" dirty="0" smtClean="0">
                <a:solidFill>
                  <a:schemeClr val="bg1"/>
                </a:solidFill>
              </a:rPr>
              <a:t>Figure </a:t>
            </a:r>
            <a:fld id="{2CBC8BB0-101D-4531-8355-3ADEA7124488}" type="slidenum">
              <a:rPr lang="en-US">
                <a:solidFill>
                  <a:schemeClr val="bg1"/>
                </a:solidFill>
              </a:rPr>
              <a:pPr eaLnBrk="1" hangingPunct="1"/>
              <a:t>8</a:t>
            </a:fld>
            <a:r>
              <a:rPr lang="en-US" dirty="0">
                <a:solidFill>
                  <a:schemeClr val="bg1"/>
                </a:solidFill>
              </a:rPr>
              <a:t> </a:t>
            </a:r>
          </a:p>
        </p:txBody>
      </p:sp>
      <p:graphicFrame>
        <p:nvGraphicFramePr>
          <p:cNvPr id="13" name="Object 2"/>
          <p:cNvGraphicFramePr>
            <a:graphicFrameLocks noGrp="1" noChangeAspect="1"/>
          </p:cNvGraphicFramePr>
          <p:nvPr>
            <p:ph idx="4294967295"/>
            <p:extLst>
              <p:ext uri="{D42A27DB-BD31-4B8C-83A1-F6EECF244321}">
                <p14:modId xmlns:p14="http://schemas.microsoft.com/office/powerpoint/2010/main" xmlns="" val="3956313649"/>
              </p:ext>
            </p:extLst>
          </p:nvPr>
        </p:nvGraphicFramePr>
        <p:xfrm>
          <a:off x="-228600" y="1879600"/>
          <a:ext cx="9321800" cy="4229894"/>
        </p:xfrm>
        <a:graphic>
          <a:graphicData uri="http://schemas.openxmlformats.org/drawingml/2006/chart">
            <c:chart xmlns:c="http://schemas.openxmlformats.org/drawingml/2006/chart" xmlns:r="http://schemas.openxmlformats.org/officeDocument/2006/relationships" r:id="rId3"/>
          </a:graphicData>
        </a:graphic>
      </p:graphicFrame>
      <p:sp>
        <p:nvSpPr>
          <p:cNvPr id="28676" name="Rectangle 4"/>
          <p:cNvSpPr>
            <a:spLocks noChangeArrowheads="1"/>
          </p:cNvSpPr>
          <p:nvPr/>
        </p:nvSpPr>
        <p:spPr bwMode="auto">
          <a:xfrm>
            <a:off x="304800" y="914400"/>
            <a:ext cx="8001000" cy="323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0" tIns="0" rIns="0" bIns="0">
            <a:spAutoFit/>
          </a:bodyPr>
          <a:lstStyle/>
          <a:p>
            <a:pPr algn="l">
              <a:lnSpc>
                <a:spcPct val="85000"/>
              </a:lnSpc>
              <a:defRPr/>
            </a:pPr>
            <a:endParaRPr lang="en-US" sz="2500">
              <a:latin typeface="Arial" charset="0"/>
              <a:ea typeface="ＭＳ Ｐゴシック" charset="0"/>
            </a:endParaRPr>
          </a:p>
        </p:txBody>
      </p:sp>
      <p:sp>
        <p:nvSpPr>
          <p:cNvPr id="35846" name="TextBox 14"/>
          <p:cNvSpPr txBox="1">
            <a:spLocks noChangeArrowheads="1"/>
          </p:cNvSpPr>
          <p:nvPr/>
        </p:nvSpPr>
        <p:spPr bwMode="auto">
          <a:xfrm>
            <a:off x="1034231" y="5591661"/>
            <a:ext cx="2133600" cy="738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eaLnBrk="1" hangingPunct="1"/>
            <a:r>
              <a:rPr lang="en-US" sz="1400" b="1" dirty="0"/>
              <a:t>Youth facilities or</a:t>
            </a:r>
          </a:p>
          <a:p>
            <a:pPr algn="ctr" eaLnBrk="1" hangingPunct="1"/>
            <a:r>
              <a:rPr lang="en-US" sz="1400" b="1" dirty="0"/>
              <a:t>rehabilitation</a:t>
            </a:r>
          </a:p>
          <a:p>
            <a:pPr algn="ctr" eaLnBrk="1" hangingPunct="1"/>
            <a:r>
              <a:rPr lang="en-US" sz="1400" b="1" dirty="0"/>
              <a:t>programs</a:t>
            </a:r>
          </a:p>
        </p:txBody>
      </p:sp>
      <p:sp>
        <p:nvSpPr>
          <p:cNvPr id="35847" name="TextBox 16"/>
          <p:cNvSpPr txBox="1">
            <a:spLocks noChangeArrowheads="1"/>
          </p:cNvSpPr>
          <p:nvPr/>
        </p:nvSpPr>
        <p:spPr bwMode="auto">
          <a:xfrm>
            <a:off x="6702425" y="5652780"/>
            <a:ext cx="1906587"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eaLnBrk="1" hangingPunct="1"/>
            <a:r>
              <a:rPr lang="en-US" sz="1400" b="1" dirty="0"/>
              <a:t>Somewhere else</a:t>
            </a:r>
          </a:p>
        </p:txBody>
      </p:sp>
      <p:sp>
        <p:nvSpPr>
          <p:cNvPr id="35848" name="TextBox 17"/>
          <p:cNvSpPr txBox="1">
            <a:spLocks noChangeArrowheads="1"/>
          </p:cNvSpPr>
          <p:nvPr/>
        </p:nvSpPr>
        <p:spPr bwMode="auto">
          <a:xfrm>
            <a:off x="3635785" y="5662612"/>
            <a:ext cx="223837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algn="r"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eaLnBrk="1" hangingPunct="1"/>
            <a:r>
              <a:rPr lang="en-US" sz="1400" b="1" dirty="0"/>
              <a:t>Adult jails or prisons</a:t>
            </a:r>
          </a:p>
        </p:txBody>
      </p:sp>
      <p:sp>
        <p:nvSpPr>
          <p:cNvPr id="28682" name="Text Box 17"/>
          <p:cNvSpPr txBox="1">
            <a:spLocks noChangeArrowheads="1"/>
          </p:cNvSpPr>
          <p:nvPr/>
        </p:nvSpPr>
        <p:spPr bwMode="auto">
          <a:xfrm>
            <a:off x="6731000" y="2323233"/>
            <a:ext cx="1497013" cy="18415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Non-Violent Crime</a:t>
            </a:r>
          </a:p>
        </p:txBody>
      </p:sp>
      <p:sp>
        <p:nvSpPr>
          <p:cNvPr id="28684" name="Text Box 21"/>
          <p:cNvSpPr txBox="1">
            <a:spLocks noChangeArrowheads="1"/>
          </p:cNvSpPr>
          <p:nvPr/>
        </p:nvSpPr>
        <p:spPr bwMode="auto">
          <a:xfrm>
            <a:off x="6702425" y="2135187"/>
            <a:ext cx="1419225" cy="18415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spAutoFit/>
          </a:bodyPr>
          <a:lstStyle>
            <a:lvl1pPr eaLnBrk="0" hangingPunct="0">
              <a:defRPr sz="1200">
                <a:solidFill>
                  <a:schemeClr val="tx1"/>
                </a:solidFill>
                <a:latin typeface="Arial" charset="0"/>
                <a:ea typeface="ＭＳ Ｐゴシック" charset="0"/>
                <a:cs typeface="Arial" charset="0"/>
              </a:defRPr>
            </a:lvl1pPr>
            <a:lvl2pPr marL="742950" indent="-285750" eaLnBrk="0" hangingPunct="0">
              <a:defRPr sz="1200">
                <a:solidFill>
                  <a:schemeClr val="tx1"/>
                </a:solidFill>
                <a:latin typeface="Arial" charset="0"/>
                <a:ea typeface="Arial" charset="0"/>
                <a:cs typeface="Arial" charset="0"/>
              </a:defRPr>
            </a:lvl2pPr>
            <a:lvl3pPr marL="1143000" indent="-228600" eaLnBrk="0" hangingPunct="0">
              <a:defRPr sz="1200">
                <a:solidFill>
                  <a:schemeClr val="tx1"/>
                </a:solidFill>
                <a:latin typeface="Arial" charset="0"/>
                <a:ea typeface="Arial" charset="0"/>
                <a:cs typeface="Arial" charset="0"/>
              </a:defRPr>
            </a:lvl3pPr>
            <a:lvl4pPr marL="1600200" indent="-228600" eaLnBrk="0" hangingPunct="0">
              <a:defRPr sz="1200">
                <a:solidFill>
                  <a:schemeClr val="tx1"/>
                </a:solidFill>
                <a:latin typeface="Arial" charset="0"/>
                <a:ea typeface="Arial" charset="0"/>
                <a:cs typeface="Arial" charset="0"/>
              </a:defRPr>
            </a:lvl4pPr>
            <a:lvl5pPr marL="2057400" indent="-228600" eaLnBrk="0" hangingPunct="0">
              <a:defRPr sz="1200">
                <a:solidFill>
                  <a:schemeClr val="tx1"/>
                </a:solidFill>
                <a:latin typeface="Arial" charset="0"/>
                <a:ea typeface="Arial" charset="0"/>
                <a:cs typeface="Arial" charset="0"/>
              </a:defRPr>
            </a:lvl5pPr>
            <a:lvl6pPr marL="2514600" indent="-228600" algn="r" eaLnBrk="0" fontAlgn="base" hangingPunct="0">
              <a:spcBef>
                <a:spcPct val="0"/>
              </a:spcBef>
              <a:spcAft>
                <a:spcPct val="0"/>
              </a:spcAft>
              <a:defRPr sz="1200">
                <a:solidFill>
                  <a:schemeClr val="tx1"/>
                </a:solidFill>
                <a:latin typeface="Arial" charset="0"/>
                <a:ea typeface="Arial" charset="0"/>
                <a:cs typeface="Arial" charset="0"/>
              </a:defRPr>
            </a:lvl6pPr>
            <a:lvl7pPr marL="2971800" indent="-228600" algn="r" eaLnBrk="0" fontAlgn="base" hangingPunct="0">
              <a:spcBef>
                <a:spcPct val="0"/>
              </a:spcBef>
              <a:spcAft>
                <a:spcPct val="0"/>
              </a:spcAft>
              <a:defRPr sz="1200">
                <a:solidFill>
                  <a:schemeClr val="tx1"/>
                </a:solidFill>
                <a:latin typeface="Arial" charset="0"/>
                <a:ea typeface="Arial" charset="0"/>
                <a:cs typeface="Arial" charset="0"/>
              </a:defRPr>
            </a:lvl7pPr>
            <a:lvl8pPr marL="3429000" indent="-228600" algn="r" eaLnBrk="0" fontAlgn="base" hangingPunct="0">
              <a:spcBef>
                <a:spcPct val="0"/>
              </a:spcBef>
              <a:spcAft>
                <a:spcPct val="0"/>
              </a:spcAft>
              <a:defRPr sz="1200">
                <a:solidFill>
                  <a:schemeClr val="tx1"/>
                </a:solidFill>
                <a:latin typeface="Arial" charset="0"/>
                <a:ea typeface="Arial" charset="0"/>
                <a:cs typeface="Arial" charset="0"/>
              </a:defRPr>
            </a:lvl8pPr>
            <a:lvl9pPr marL="3886200" indent="-228600" algn="r" eaLnBrk="0" fontAlgn="base" hangingPunct="0">
              <a:spcBef>
                <a:spcPct val="0"/>
              </a:spcBef>
              <a:spcAft>
                <a:spcPct val="0"/>
              </a:spcAft>
              <a:defRPr sz="1200">
                <a:solidFill>
                  <a:schemeClr val="tx1"/>
                </a:solidFill>
                <a:latin typeface="Arial" charset="0"/>
                <a:ea typeface="Arial" charset="0"/>
                <a:cs typeface="Arial" charset="0"/>
              </a:defRPr>
            </a:lvl9pPr>
          </a:lstStyle>
          <a:p>
            <a:pPr algn="l" eaLnBrk="1" hangingPunct="1">
              <a:defRPr/>
            </a:pPr>
            <a:r>
              <a:rPr lang="en-US" b="1" dirty="0" smtClean="0"/>
              <a:t>Violent Crime</a:t>
            </a:r>
          </a:p>
        </p:txBody>
      </p:sp>
      <p:sp>
        <p:nvSpPr>
          <p:cNvPr id="28686" name="Line 8"/>
          <p:cNvSpPr>
            <a:spLocks noChangeShapeType="1"/>
          </p:cNvSpPr>
          <p:nvPr/>
        </p:nvSpPr>
        <p:spPr bwMode="auto">
          <a:xfrm>
            <a:off x="3429000" y="1828800"/>
            <a:ext cx="0" cy="4410075"/>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spAutoFit/>
          </a:bodyPr>
          <a:lstStyle/>
          <a:p>
            <a:pPr>
              <a:defRPr/>
            </a:pPr>
            <a:endParaRPr lang="en-US">
              <a:latin typeface="Arial" charset="0"/>
              <a:ea typeface="ＭＳ Ｐゴシック" charset="0"/>
            </a:endParaRPr>
          </a:p>
        </p:txBody>
      </p:sp>
      <p:sp>
        <p:nvSpPr>
          <p:cNvPr id="28687" name="Line 8"/>
          <p:cNvSpPr>
            <a:spLocks noChangeShapeType="1"/>
          </p:cNvSpPr>
          <p:nvPr/>
        </p:nvSpPr>
        <p:spPr bwMode="auto">
          <a:xfrm>
            <a:off x="6202218" y="1804031"/>
            <a:ext cx="0" cy="4410075"/>
          </a:xfrm>
          <a:prstGeom prst="line">
            <a:avLst/>
          </a:prstGeom>
          <a:noFill/>
          <a:ln w="9525">
            <a:solidFill>
              <a:schemeClr val="tx1"/>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lIns="0" tIns="0" rIns="0" bIns="0" anchor="ctr">
            <a:noAutofit/>
          </a:bodyPr>
          <a:lstStyle/>
          <a:p>
            <a:pPr>
              <a:defRPr/>
            </a:pPr>
            <a:endParaRPr lang="en-US">
              <a:latin typeface="Arial" charset="0"/>
              <a:ea typeface="ＭＳ Ｐゴシック" charset="0"/>
            </a:endParaRPr>
          </a:p>
        </p:txBody>
      </p:sp>
      <p:sp>
        <p:nvSpPr>
          <p:cNvPr id="12" name="TextBox 11"/>
          <p:cNvSpPr txBox="1"/>
          <p:nvPr/>
        </p:nvSpPr>
        <p:spPr>
          <a:xfrm>
            <a:off x="46704" y="948353"/>
            <a:ext cx="8229600" cy="880447"/>
          </a:xfrm>
          <a:prstGeom prst="rect">
            <a:avLst/>
          </a:prstGeom>
          <a:noFill/>
        </p:spPr>
        <p:txBody>
          <a:bodyPr wrap="square" rtlCol="0">
            <a:noAutofit/>
          </a:bodyPr>
          <a:lstStyle/>
          <a:p>
            <a:r>
              <a:rPr lang="en-US" sz="1600" b="1" dirty="0"/>
              <a:t>Do you think youth who have committed a (violent/non-violent) crime should be placed in youth facilities or rehabilitation programs with only other youth or in adult jails or prisons?</a:t>
            </a:r>
          </a:p>
          <a:p>
            <a:endParaRPr lang="en-US" dirty="0"/>
          </a:p>
        </p:txBody>
      </p:sp>
      <p:sp>
        <p:nvSpPr>
          <p:cNvPr id="16" name="Rectangle 19"/>
          <p:cNvSpPr>
            <a:spLocks noChangeArrowheads="1"/>
          </p:cNvSpPr>
          <p:nvPr/>
        </p:nvSpPr>
        <p:spPr bwMode="auto">
          <a:xfrm>
            <a:off x="6473101" y="2345458"/>
            <a:ext cx="203199" cy="161925"/>
          </a:xfrm>
          <a:prstGeom prst="rect">
            <a:avLst/>
          </a:prstGeom>
          <a:solidFill>
            <a:srgbClr val="00206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
        <p:nvSpPr>
          <p:cNvPr id="17" name="Rectangle 19"/>
          <p:cNvSpPr>
            <a:spLocks noChangeArrowheads="1"/>
          </p:cNvSpPr>
          <p:nvPr/>
        </p:nvSpPr>
        <p:spPr bwMode="auto">
          <a:xfrm>
            <a:off x="6469926" y="2135187"/>
            <a:ext cx="203199" cy="161925"/>
          </a:xfrm>
          <a:prstGeom prst="rect">
            <a:avLst/>
          </a:prstGeom>
          <a:solidFill>
            <a:srgbClr val="006600"/>
          </a:solidFill>
          <a:ln>
            <a:noFill/>
          </a:ln>
          <a:effectLst/>
          <a:extLst/>
        </p:spPr>
        <p:txBody>
          <a:bodyPr wrap="square" lIns="0" tIns="0" rIns="0" bIns="0" anchor="ctr">
            <a:spAutoFit/>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xmlns="" val="3079888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itles">
  <a:themeElements>
    <a:clrScheme name="Custom 1">
      <a:dk1>
        <a:sysClr val="windowText" lastClr="000000"/>
      </a:dk1>
      <a:lt1>
        <a:sysClr val="window" lastClr="FFFFFF"/>
      </a:lt1>
      <a:dk2>
        <a:srgbClr val="808080"/>
      </a:dk2>
      <a:lt2>
        <a:srgbClr val="FFFFFF"/>
      </a:lt2>
      <a:accent1>
        <a:srgbClr val="002060"/>
      </a:accent1>
      <a:accent2>
        <a:srgbClr val="C00000"/>
      </a:accent2>
      <a:accent3>
        <a:srgbClr val="FFC000"/>
      </a:accent3>
      <a:accent4>
        <a:srgbClr val="7030A0"/>
      </a:accent4>
      <a:accent5>
        <a:srgbClr val="006600"/>
      </a:accent5>
      <a:accent6>
        <a:srgbClr val="E36C09"/>
      </a:accent6>
      <a:hlink>
        <a:srgbClr val="006600"/>
      </a:hlink>
      <a:folHlink>
        <a:srgbClr val="7030A0"/>
      </a:folHlink>
    </a:clrScheme>
    <a:fontScheme name="Gerstein Ag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Headers">
  <a:themeElements>
    <a:clrScheme name="Custom 1">
      <a:dk1>
        <a:sysClr val="windowText" lastClr="000000"/>
      </a:dk1>
      <a:lt1>
        <a:sysClr val="window" lastClr="FFFFFF"/>
      </a:lt1>
      <a:dk2>
        <a:srgbClr val="808080"/>
      </a:dk2>
      <a:lt2>
        <a:srgbClr val="FFFFFF"/>
      </a:lt2>
      <a:accent1>
        <a:srgbClr val="002060"/>
      </a:accent1>
      <a:accent2>
        <a:srgbClr val="C00000"/>
      </a:accent2>
      <a:accent3>
        <a:srgbClr val="FFC000"/>
      </a:accent3>
      <a:accent4>
        <a:srgbClr val="7030A0"/>
      </a:accent4>
      <a:accent5>
        <a:srgbClr val="006600"/>
      </a:accent5>
      <a:accent6>
        <a:srgbClr val="E36C09"/>
      </a:accent6>
      <a:hlink>
        <a:srgbClr val="006600"/>
      </a:hlink>
      <a:folHlink>
        <a:srgbClr val="7030A0"/>
      </a:folHlink>
    </a:clrScheme>
    <a:fontScheme name="Gerstein Ag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osers">
  <a:themeElements>
    <a:clrScheme name="Custom 1">
      <a:dk1>
        <a:sysClr val="windowText" lastClr="000000"/>
      </a:dk1>
      <a:lt1>
        <a:sysClr val="window" lastClr="FFFFFF"/>
      </a:lt1>
      <a:dk2>
        <a:srgbClr val="808080"/>
      </a:dk2>
      <a:lt2>
        <a:srgbClr val="FFFFFF"/>
      </a:lt2>
      <a:accent1>
        <a:srgbClr val="002060"/>
      </a:accent1>
      <a:accent2>
        <a:srgbClr val="C00000"/>
      </a:accent2>
      <a:accent3>
        <a:srgbClr val="FFC000"/>
      </a:accent3>
      <a:accent4>
        <a:srgbClr val="7030A0"/>
      </a:accent4>
      <a:accent5>
        <a:srgbClr val="006600"/>
      </a:accent5>
      <a:accent6>
        <a:srgbClr val="E36C09"/>
      </a:accent6>
      <a:hlink>
        <a:srgbClr val="006600"/>
      </a:hlink>
      <a:folHlink>
        <a:srgbClr val="7030A0"/>
      </a:folHlink>
    </a:clrScheme>
    <a:fontScheme name="Gerstein Ag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harts and Bullets">
  <a:themeElements>
    <a:clrScheme name="Gerstein Agne">
      <a:dk1>
        <a:sysClr val="windowText" lastClr="000000"/>
      </a:dk1>
      <a:lt1>
        <a:sysClr val="window" lastClr="FFFFFF"/>
      </a:lt1>
      <a:dk2>
        <a:srgbClr val="808080"/>
      </a:dk2>
      <a:lt2>
        <a:srgbClr val="FFFFFF"/>
      </a:lt2>
      <a:accent1>
        <a:srgbClr val="002060"/>
      </a:accent1>
      <a:accent2>
        <a:srgbClr val="C00000"/>
      </a:accent2>
      <a:accent3>
        <a:srgbClr val="FFC000"/>
      </a:accent3>
      <a:accent4>
        <a:srgbClr val="7030A0"/>
      </a:accent4>
      <a:accent5>
        <a:srgbClr val="006600"/>
      </a:accent5>
      <a:accent6>
        <a:srgbClr val="E36C09"/>
      </a:accent6>
      <a:hlink>
        <a:srgbClr val="006600"/>
      </a:hlink>
      <a:folHlink>
        <a:srgbClr val="7030A0"/>
      </a:folHlink>
    </a:clrScheme>
    <a:fontScheme name="Gerstein Ag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harts and Bullets">
  <a:themeElements>
    <a:clrScheme name="Gerstein Agne">
      <a:dk1>
        <a:sysClr val="windowText" lastClr="000000"/>
      </a:dk1>
      <a:lt1>
        <a:sysClr val="window" lastClr="FFFFFF"/>
      </a:lt1>
      <a:dk2>
        <a:srgbClr val="808080"/>
      </a:dk2>
      <a:lt2>
        <a:srgbClr val="FFFFFF"/>
      </a:lt2>
      <a:accent1>
        <a:srgbClr val="002060"/>
      </a:accent1>
      <a:accent2>
        <a:srgbClr val="C00000"/>
      </a:accent2>
      <a:accent3>
        <a:srgbClr val="FFC000"/>
      </a:accent3>
      <a:accent4>
        <a:srgbClr val="7030A0"/>
      </a:accent4>
      <a:accent5>
        <a:srgbClr val="006600"/>
      </a:accent5>
      <a:accent6>
        <a:srgbClr val="E36C09"/>
      </a:accent6>
      <a:hlink>
        <a:srgbClr val="006600"/>
      </a:hlink>
      <a:folHlink>
        <a:srgbClr val="7030A0"/>
      </a:folHlink>
    </a:clrScheme>
    <a:fontScheme name="Gerstein Ag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9090</TotalTime>
  <Words>1716</Words>
  <Application>Microsoft Office PowerPoint</Application>
  <PresentationFormat>On-screen Show (4:3)</PresentationFormat>
  <Paragraphs>167</Paragraphs>
  <Slides>19</Slides>
  <Notes>16</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19</vt:i4>
      </vt:variant>
    </vt:vector>
  </HeadingPairs>
  <TitlesOfParts>
    <vt:vector size="25" baseType="lpstr">
      <vt:lpstr>Titles</vt:lpstr>
      <vt:lpstr>Section Headers</vt:lpstr>
      <vt:lpstr>Closers</vt:lpstr>
      <vt:lpstr>Charts and Bullets</vt:lpstr>
      <vt:lpstr>1_Charts and Bullets</vt:lpstr>
      <vt:lpstr>Chart</vt:lpstr>
      <vt:lpstr>Slide 0</vt:lpstr>
      <vt:lpstr>Methodology</vt:lpstr>
      <vt:lpstr> An Important Starting Point: Two-Thirds Believe Young Offenders Can Change for the Better </vt:lpstr>
      <vt:lpstr>Prevention/Rehabilitation Trump Punishment/Incarceration, Especially for Youth</vt:lpstr>
      <vt:lpstr> Prevention/Rehabilitation Trump Punishment/Incarceration, Especially for Youth </vt:lpstr>
      <vt:lpstr>When It Comes to Robbery, Restitution Tops the List; Rehabilitative Measures Trump Incarceration </vt:lpstr>
      <vt:lpstr>When It Comes to Drugs, Rehabilitation and Treatment Tops the List</vt:lpstr>
      <vt:lpstr>Slide 7</vt:lpstr>
      <vt:lpstr> Overwhelming Belief That Children Should Not Be Placed in Adult Jails or Prisons </vt:lpstr>
      <vt:lpstr>Clarity on Who Should Make the Decisions About Where Youth Are Tried</vt:lpstr>
      <vt:lpstr>Slide 10</vt:lpstr>
      <vt:lpstr>Top Messages Make a Clear Case on Personal Responsibility and Preventing Recidivism</vt:lpstr>
      <vt:lpstr>In Their Own Words, People Cite Public Safety and Reducing Recidivism as Best Reasons for Juvenile Justice System Reform</vt:lpstr>
      <vt:lpstr>Top Critiques of Reform Center on Public Safety and Justice; Attempts to Validate the Current System Fail </vt:lpstr>
      <vt:lpstr>Most Trustworthy Messengers Have Expertise, Experience in Juvenile Justice Issues</vt:lpstr>
      <vt:lpstr>Slide 15</vt:lpstr>
      <vt:lpstr>Youth and Juvenile Connote Very Different Things</vt:lpstr>
      <vt:lpstr>“Juvenile” Elicits Negative Reactions; “Youth” Much More Positive</vt:lpstr>
      <vt:lpstr>Slide 18</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Shreffler</dc:creator>
  <cp:lastModifiedBy>rmartinez</cp:lastModifiedBy>
  <cp:revision>696</cp:revision>
  <cp:lastPrinted>2011-07-20T14:30:26Z</cp:lastPrinted>
  <dcterms:created xsi:type="dcterms:W3CDTF">2011-05-18T17:00:53Z</dcterms:created>
  <dcterms:modified xsi:type="dcterms:W3CDTF">2012-05-24T17:43:05Z</dcterms:modified>
</cp:coreProperties>
</file>